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omments/modernComment_10C_31A9C725.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modernComment_10A_96257628.xml" ContentType="application/vnd.ms-powerpoint.comments+xml"/>
  <Override PartName="/ppt/comments/modernComment_110_1A3C5EAC.xml" ContentType="application/vnd.ms-powerpoint.comments+xml"/>
  <Override PartName="/ppt/comments/modernComment_109_F35A3D9D.xml" ContentType="application/vnd.ms-powerpoint.comments+xml"/>
  <Override PartName="/ppt/comments/modernComment_10D_A9A2D63F.xml" ContentType="application/vnd.ms-powerpoint.comments+xml"/>
  <Override PartName="/ppt/comments/modernComment_111_50F68C0A.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modernComment_10E_B5F2288B.xml" ContentType="application/vnd.ms-powerpoint.comments+xml"/>
  <Override PartName="/ppt/comments/modernComment_10F_45C9492A.xml" ContentType="application/vnd.ms-powerpoint.comments+xml"/>
  <Override PartName="/ppt/comments/modernComment_115_4244504A.xml" ContentType="application/vnd.ms-powerpoint.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4"/>
  </p:sldMasterIdLst>
  <p:notesMasterIdLst>
    <p:notesMasterId r:id="rId20"/>
  </p:notesMasterIdLst>
  <p:sldIdLst>
    <p:sldId id="268" r:id="rId5"/>
    <p:sldId id="262" r:id="rId6"/>
    <p:sldId id="263" r:id="rId7"/>
    <p:sldId id="266" r:id="rId8"/>
    <p:sldId id="272" r:id="rId9"/>
    <p:sldId id="265" r:id="rId10"/>
    <p:sldId id="269" r:id="rId11"/>
    <p:sldId id="273" r:id="rId12"/>
    <p:sldId id="270" r:id="rId13"/>
    <p:sldId id="271" r:id="rId14"/>
    <p:sldId id="274" r:id="rId15"/>
    <p:sldId id="277" r:id="rId16"/>
    <p:sldId id="278" r:id="rId17"/>
    <p:sldId id="275" r:id="rId18"/>
    <p:sldId id="27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ABC7170B-E650-D403-D7BD-3EB23FC0A9AB}" name="Jennifer Gough" initials="" userId="S::jgough@trilliumhealth.org::493c77b7-2d61-4149-a914-ed727a366bde" providerId="AD"/>
  <p188:author id="{A4B5C47D-438B-5CA2-043D-4EC2D3F9E6D3}" name="Kate Hopkins" initials="KH" userId="S::khopkins@trilliumhealth.org::5b257dd0-be49-4655-9f6d-85d1cf63b627" providerId="AD"/>
  <p188:author id="{E22FE587-5AD3-4275-F3A8-D0506A93DAE2}" name="Zoe Gaby-Smith" initials="ZG" userId="S::zgabysmith@trilliumhealth.org::4a2d25d7-94b1-4d78-a8c9-c99309bc139b" providerId="AD"/>
  <p188:author id="{BFACFF9D-B4CF-703A-F111-24FDE35A8F00}" name="Tracy LeBlanc" initials="TL" userId="S::tleblanc@wnyil.org::88d1ca57-4018-468b-a609-c032143b6c4c" providerId="AD"/>
  <p188:author id="{C787DAAB-B30B-EEB9-7CA2-0788E7C5D22E}" name="Dylan Mayer" initials="DM" userId="S::dmayer@trilliumhealth.org::0bb7747a-8072-49e5-83b2-e412e6d4ffe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650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82B094-E37A-16EC-4B27-904D813F26AE}" v="869" dt="2026-09-04T19:13:24.352"/>
    <p1510:client id="{AC0BA59F-8BBA-5F0A-A681-73EB460B9BCA}" v="500" dt="2026-09-03T16:07:41.8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14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omments/modernComment_10A_96257628.xml><?xml version="1.0" encoding="utf-8"?>
<p188:cmLst xmlns:a="http://schemas.openxmlformats.org/drawingml/2006/main" xmlns:r="http://schemas.openxmlformats.org/officeDocument/2006/relationships" xmlns:p188="http://schemas.microsoft.com/office/powerpoint/2018/8/main">
  <p188:cm id="{0508B774-C7D6-44EB-B5DE-4CCAA61E34D8}" authorId="{C787DAAB-B30B-EEB9-7CA2-0788E7C5D22E}" status="resolved" created="2026-09-01T15:46:42.984" startDate="2026-09-01T20:25:44.621" dueDate="2026-09-01T20:25:44.621" assignedTo="{C787DAAB-B30B-EEB9-7CA2-0788E7C5D22E}" complete="100000" title="@Dylan Mayer Is this title better? Feel free to collab with @Jennifer Gough on a better card title!">
    <pc:sldMkLst xmlns:pc="http://schemas.microsoft.com/office/powerpoint/2013/main/command">
      <pc:docMk/>
      <pc:sldMk cId="2519037480" sldId="266"/>
    </pc:sldMkLst>
    <p188:replyLst>
      <p188:reply id="{0946AC75-2105-451C-ABF6-4419AC19A09C}" authorId="{E22FE587-5AD3-4275-F3A8-D0506A93DAE2}" created="2026-09-01T20:25:44.621">
        <p188:txBody>
          <a:bodyPr/>
          <a:lstStyle/>
          <a:p>
            <a:r>
              <a:rPr lang="en-US"/>
              <a:t>[@Dylan Mayer] Is this title better? Feel free to collab with [@Jennifer Gough] on a better card title!</a:t>
            </a:r>
          </a:p>
        </p188:txBody>
      </p188:reply>
    </p188:replyLst>
    <p188:txBody>
      <a:bodyPr/>
      <a:lstStyle/>
      <a:p>
        <a:r>
          <a:rPr lang="en-US"/>
          <a:t>Consider a catchier title: I.e. Why does aging matter when it comes to HIV? Why  is aging with HIV important?  </a:t>
        </a:r>
      </a:p>
    </p188:txBody>
    <p188:extLst>
      <p:ext xmlns:p="http://schemas.openxmlformats.org/presentationml/2006/main" uri="{5BB2D875-25FF-4072-B9AC-8F64D62656EB}">
        <p228:taskDetails xmlns:p228="http://schemas.microsoft.com/office/powerpoint/2022/08/main">
          <p228:history>
            <p228:event time="2026-09-01T20:25:44.621" id="{F9B2BEB8-BB1B-45C2-B6F0-F198D14031F4}">
              <p228:atrbtn authorId="{E22FE587-5AD3-4275-F3A8-D0506A93DAE2}"/>
              <p228:anchr>
                <p228:comment id="{0946AC75-2105-451C-ABF6-4419AC19A09C}"/>
              </p228:anchr>
              <p228:add/>
            </p228:event>
            <p228:event time="2026-09-01T20:25:44.621" id="{E045CC1A-BA3F-48FD-9A1F-FD1129C17093}">
              <p228:atrbtn authorId="{E22FE587-5AD3-4275-F3A8-D0506A93DAE2}"/>
              <p228:anchr>
                <p228:comment id="{0946AC75-2105-451C-ABF6-4419AC19A09C}"/>
              </p228:anchr>
              <p228:asgn authorId="{C787DAAB-B30B-EEB9-7CA2-0788E7C5D22E}"/>
            </p228:event>
            <p228:event time="2026-09-01T20:25:44.621" id="{3F722B55-EE6A-40C1-B290-D194955796C8}">
              <p228:atrbtn authorId="{E22FE587-5AD3-4275-F3A8-D0506A93DAE2}"/>
              <p228:anchr>
                <p228:comment id="{0946AC75-2105-451C-ABF6-4419AC19A09C}"/>
              </p228:anchr>
              <p228:date stDt="2026-09-01T20:25:44.621" endDt="2026-09-01T20:25:44.621"/>
            </p228:event>
            <p228:event time="2026-09-01T20:25:44.621" id="{7F692204-ACF9-402C-8751-13587D063B0F}">
              <p228:atrbtn authorId="{E22FE587-5AD3-4275-F3A8-D0506A93DAE2}"/>
              <p228:anchr>
                <p228:comment id="{0946AC75-2105-451C-ABF6-4419AC19A09C}"/>
              </p228:anchr>
              <p228:title val="@Dylan Mayer Is this title better? Feel free to collab with @Jennifer Gough on a better card title!"/>
            </p228:event>
            <p228:event time="2026-09-02T12:55:41.331" id="{983A333E-743F-46E9-BE49-656EE6754D8B}">
              <p228:atrbtn authorId="{C787DAAB-B30B-EEB9-7CA2-0788E7C5D22E}"/>
              <p228:anchr>
                <p228:comment id="{00000000-0000-0000-0000-000000000000}"/>
              </p228:anchr>
              <p228:pcntCmplt val="100000"/>
            </p228:event>
          </p228:history>
        </p228:taskDetails>
      </p:ext>
      <p:ext xmlns:p="http://schemas.openxmlformats.org/presentationml/2006/main" uri="{57CB4572-C831-44C2-8A1C-0ADB6CCDFE69}">
        <p223:reactions xmlns:p223="http://schemas.microsoft.com/office/powerpoint/2022/03/main">
          <p223:rxn type="👍">
            <p223:instance time="2026-09-01T15:51:35.475" authorId="{E22FE587-5AD3-4275-F3A8-D0506A93DAE2}"/>
          </p223:rxn>
        </p223:reactions>
      </p:ext>
    </p188:extLst>
  </p188:cm>
  <p188:cm id="{43CD6A7A-5969-4E04-90D7-3DBEDB66513E}" authorId="{C787DAAB-B30B-EEB9-7CA2-0788E7C5D22E}" status="resolved" created="2026-09-01T17:25:27.069" complete="100000">
    <ac:deMkLst xmlns:ac="http://schemas.microsoft.com/office/drawing/2013/main/command">
      <pc:docMk xmlns:pc="http://schemas.microsoft.com/office/powerpoint/2013/main/command"/>
      <pc:sldMk xmlns:pc="http://schemas.microsoft.com/office/powerpoint/2013/main/command" cId="2519037480" sldId="266"/>
      <ac:spMk id="2" creationId="{9808A64D-2DAF-B691-5BCA-AA08E68CCC2B}"/>
    </ac:deMkLst>
    <p188:replyLst>
      <p188:reply id="{2F9D243B-1722-4D25-881E-817BBD754A81}" authorId="{E22FE587-5AD3-4275-F3A8-D0506A93DAE2}" created="2026-09-01T17:35:19.824">
        <p188:txBody>
          <a:bodyPr/>
          <a:lstStyle/>
          <a:p>
            <a:r>
              <a:rPr lang="en-US"/>
              <a:t>Yes! These are just bullet points but we will get more in depth when we present</a:t>
            </a:r>
          </a:p>
        </p188:txBody>
      </p188:reply>
    </p188:replyLst>
    <p188:txBody>
      <a:bodyPr/>
      <a:lstStyle/>
      <a:p>
        <a:r>
          <a:rPr lang="en-US"/>
          <a:t>I am assuming we will get into some specific psychosocial needs when presenting the slide?</a:t>
        </a:r>
      </a:p>
    </p188:txBody>
  </p188:cm>
  <p188:cm id="{6ED20135-77E0-4DF8-B81C-943FF2123354}" authorId="{A4B5C47D-438B-5CA2-043D-4EC2D3F9E6D3}" created="2026-09-02T13:17:15.118">
    <ac:deMkLst xmlns:ac="http://schemas.microsoft.com/office/drawing/2013/main/command">
      <pc:docMk xmlns:pc="http://schemas.microsoft.com/office/powerpoint/2013/main/command"/>
      <pc:sldMk xmlns:pc="http://schemas.microsoft.com/office/powerpoint/2013/main/command" cId="2519037480" sldId="266"/>
      <ac:spMk id="2" creationId="{9808A64D-2DAF-B691-5BCA-AA08E68CCC2B}"/>
    </ac:deMkLst>
    <p188:txBody>
      <a:bodyPr/>
      <a:lstStyle/>
      <a:p>
        <a:r>
          <a:rPr lang="en-US"/>
          <a:t>[@Zoe Gaby-Smith]For the 2nd bullet, are we saying that in 2024 56% of individuals with HIV in NYS were over 50 or just any individual?</a:t>
        </a:r>
      </a:p>
    </p188:txBody>
  </p188:cm>
</p188:cmLst>
</file>

<file path=ppt/comments/modernComment_10C_31A9C725.xml><?xml version="1.0" encoding="utf-8"?>
<p188:cmLst xmlns:a="http://schemas.openxmlformats.org/drawingml/2006/main" xmlns:r="http://schemas.openxmlformats.org/officeDocument/2006/relationships" xmlns:p188="http://schemas.microsoft.com/office/powerpoint/2018/8/main">
  <p188:cm id="{67FDDA31-3826-4E1B-8CA5-4BD448B22739}" authorId="{C787DAAB-B30B-EEB9-7CA2-0788E7C5D22E}" status="resolved" created="2026-09-01T15:19:22.418" complete="100000">
    <ac:deMkLst xmlns:ac="http://schemas.microsoft.com/office/drawing/2013/main/command">
      <pc:docMk xmlns:pc="http://schemas.microsoft.com/office/powerpoint/2013/main/command"/>
      <pc:sldMk xmlns:pc="http://schemas.microsoft.com/office/powerpoint/2013/main/command" cId="833210149" sldId="268"/>
      <ac:spMk id="7" creationId="{72431204-30D9-16E0-C13D-696725F77E91}"/>
    </ac:deMkLst>
    <p188:replyLst>
      <p188:reply id="{9A7EC618-F5F1-41DD-B018-B91F57353798}" authorId="{C787DAAB-B30B-EEB9-7CA2-0788E7C5D22E}" created="2026-09-01T15:19:31.762">
        <p188:txBody>
          <a:bodyPr/>
          <a:lstStyle/>
          <a:p>
            <a:r>
              <a:rPr lang="en-US"/>
              <a:t>[@Zoe Gaby-Smith]</a:t>
            </a:r>
          </a:p>
        </p188:txBody>
      </p188:reply>
    </p188:replyLst>
    <p188:txBody>
      <a:bodyPr/>
      <a:lstStyle/>
      <a:p>
        <a:r>
          <a:rPr lang="en-US"/>
          <a:t>Consider adding post-nominal letters (MSW, RN, etc.) after your names. </a:t>
        </a:r>
      </a:p>
    </p188:txBody>
    <p188:extLst>
      <p:ext xmlns:p="http://schemas.openxmlformats.org/presentationml/2006/main" uri="{57CB4572-C831-44C2-8A1C-0ADB6CCDFE69}">
        <p223:reactions xmlns:p223="http://schemas.microsoft.com/office/powerpoint/2022/03/main">
          <p223:rxn type="👍">
            <p223:instance time="2026-09-01T15:50:37.660" authorId="{E22FE587-5AD3-4275-F3A8-D0506A93DAE2}"/>
          </p223:rxn>
        </p223:reactions>
      </p:ext>
    </p188:extLst>
  </p188:cm>
</p188:cmLst>
</file>

<file path=ppt/comments/modernComment_10D_A9A2D63F.xml><?xml version="1.0" encoding="utf-8"?>
<p188:cmLst xmlns:a="http://schemas.openxmlformats.org/drawingml/2006/main" xmlns:r="http://schemas.openxmlformats.org/officeDocument/2006/relationships" xmlns:p188="http://schemas.microsoft.com/office/powerpoint/2018/8/main">
  <p188:cm id="{4FB93C97-1649-43B0-A103-AFEBB4124439}" authorId="{C787DAAB-B30B-EEB9-7CA2-0788E7C5D22E}" created="2026-09-01T17:49:02.315">
    <ac:deMkLst xmlns:ac="http://schemas.microsoft.com/office/drawing/2013/main/command">
      <pc:docMk xmlns:pc="http://schemas.microsoft.com/office/powerpoint/2013/main/command"/>
      <pc:sldMk xmlns:pc="http://schemas.microsoft.com/office/powerpoint/2013/main/command" cId="2846021183" sldId="269"/>
      <ac:spMk id="2" creationId="{CF842183-2E82-93DC-556A-15E19C2E6CA1}"/>
    </ac:deMkLst>
    <p188:txBody>
      <a:bodyPr/>
      <a:lstStyle/>
      <a:p>
        <a:r>
          <a:rPr lang="en-US"/>
          <a:t>I would add in presenting this slide that this grant also includes administrative, data entry and quality staff allocations to support the programs work.</a:t>
        </a:r>
      </a:p>
    </p188:txBody>
    <p188:extLst>
      <p:ext xmlns:p="http://schemas.openxmlformats.org/presentationml/2006/main" uri="{57CB4572-C831-44C2-8A1C-0ADB6CCDFE69}">
        <p223:reactions xmlns:p223="http://schemas.microsoft.com/office/powerpoint/2022/03/main">
          <p223:rxn type="👍">
            <p223:instance time="2026-09-01T20:05:35.996" authorId="{E22FE587-5AD3-4275-F3A8-D0506A93DAE2}"/>
          </p223:rxn>
        </p223:reactions>
      </p:ext>
    </p188:extLst>
  </p188:cm>
  <p188:cm id="{CBF94954-1E97-41BC-9F31-FA6B5CE93DAC}" authorId="{C787DAAB-B30B-EEB9-7CA2-0788E7C5D22E}" created="2026-09-01T17:53:17.895">
    <ac:deMkLst xmlns:ac="http://schemas.microsoft.com/office/drawing/2013/main/command">
      <pc:docMk xmlns:pc="http://schemas.microsoft.com/office/powerpoint/2013/main/command"/>
      <pc:sldMk xmlns:pc="http://schemas.microsoft.com/office/powerpoint/2013/main/command" cId="2846021183" sldId="269"/>
      <ac:spMk id="2" creationId="{CF842183-2E82-93DC-556A-15E19C2E6CA1}"/>
    </ac:deMkLst>
    <p188:txBody>
      <a:bodyPr/>
      <a:lstStyle/>
      <a:p>
        <a:r>
          <a:rPr lang="en-US"/>
          <a:t>Consider when discussing adding the utilization of assessments like the 'what matters most' to demonstrate how the clients feedback is directly incorporated into the service plan thus making them the driver.. </a:t>
        </a:r>
      </a:p>
    </p188:txBody>
    <p188:extLst>
      <p:ext xmlns:p="http://schemas.openxmlformats.org/presentationml/2006/main" uri="{57CB4572-C831-44C2-8A1C-0ADB6CCDFE69}">
        <p223:reactions xmlns:p223="http://schemas.microsoft.com/office/powerpoint/2022/03/main">
          <p223:rxn type="👍">
            <p223:instance time="2026-09-01T20:05:41.090" authorId="{E22FE587-5AD3-4275-F3A8-D0506A93DAE2}"/>
          </p223:rxn>
        </p223:reactions>
      </p:ext>
    </p188:extLst>
  </p188:cm>
</p188:cmLst>
</file>

<file path=ppt/comments/modernComment_10E_B5F2288B.xml><?xml version="1.0" encoding="utf-8"?>
<p188:cmLst xmlns:a="http://schemas.openxmlformats.org/drawingml/2006/main" xmlns:r="http://schemas.openxmlformats.org/officeDocument/2006/relationships" xmlns:p188="http://schemas.microsoft.com/office/powerpoint/2018/8/main">
  <p188:cm id="{E1C185BD-481E-45FD-913D-E7A1576109D2}" authorId="{C787DAAB-B30B-EEB9-7CA2-0788E7C5D22E}" status="resolved" created="2026-09-01T18:40:39.762" complete="100000">
    <ac:deMkLst xmlns:ac="http://schemas.microsoft.com/office/drawing/2013/main/command">
      <pc:docMk xmlns:pc="http://schemas.microsoft.com/office/powerpoint/2013/main/command"/>
      <pc:sldMk xmlns:pc="http://schemas.microsoft.com/office/powerpoint/2013/main/command" cId="3052546187" sldId="270"/>
      <ac:spMk id="2" creationId="{05C6212F-1864-D01E-A8F2-9632945ACFD5}"/>
    </ac:deMkLst>
    <p188:txBody>
      <a:bodyPr/>
      <a:lstStyle/>
      <a:p>
        <a:r>
          <a:rPr lang="en-US"/>
          <a:t>reframed this sentence : Client reported to team that they stopped taking their medication so they do not need to use the restroom at night as they live alone and has no one there to help them.</a:t>
        </a:r>
      </a:p>
    </p188:txBody>
    <p188:extLst>
      <p:ext xmlns:p="http://schemas.openxmlformats.org/presentationml/2006/main" uri="{57CB4572-C831-44C2-8A1C-0ADB6CCDFE69}">
        <p223:reactions xmlns:p223="http://schemas.microsoft.com/office/powerpoint/2022/03/main">
          <p223:rxn type="👍">
            <p223:instance time="2026-09-01T20:07:54.614" authorId="{E22FE587-5AD3-4275-F3A8-D0506A93DAE2}"/>
          </p223:rxn>
        </p223:reactions>
      </p:ext>
    </p188:extLst>
  </p188:cm>
</p188:cmLst>
</file>

<file path=ppt/comments/modernComment_10F_45C9492A.xml><?xml version="1.0" encoding="utf-8"?>
<p188:cmLst xmlns:a="http://schemas.openxmlformats.org/drawingml/2006/main" xmlns:r="http://schemas.openxmlformats.org/officeDocument/2006/relationships" xmlns:p188="http://schemas.microsoft.com/office/powerpoint/2018/8/main">
  <p188:cm id="{052302AB-D790-40A9-AF16-F3C68940E8D8}" authorId="{C787DAAB-B30B-EEB9-7CA2-0788E7C5D22E}" status="resolved" created="2026-09-01T18:46:02.952" complete="100000">
    <ac:deMkLst xmlns:ac="http://schemas.microsoft.com/office/drawing/2013/main/command">
      <pc:docMk xmlns:pc="http://schemas.microsoft.com/office/powerpoint/2013/main/command"/>
      <pc:sldMk xmlns:pc="http://schemas.microsoft.com/office/powerpoint/2013/main/command" cId="1170819370" sldId="271"/>
      <ac:spMk id="2" creationId="{9E85DE6C-8DCC-4F9E-09E4-60BF3BF04C13}"/>
    </ac:deMkLst>
    <p188:replyLst>
      <p188:reply id="{90340EA3-742A-4898-B1C0-BDBF7C746F07}" authorId="{E22FE587-5AD3-4275-F3A8-D0506A93DAE2}" created="2026-09-01T20:09:20.089">
        <p188:txBody>
          <a:bodyPr/>
          <a:lstStyle/>
          <a:p>
            <a:r>
              <a:rPr lang="en-US"/>
              <a:t>Unfortunately we are still working on trying to appeal their decision to cut hours, so no new/positive developments on this front. They keep denying increased hours.</a:t>
            </a:r>
          </a:p>
        </p188:txBody>
      </p188:reply>
    </p188:replyLst>
    <p188:txBody>
      <a:bodyPr/>
      <a:lstStyle/>
      <a:p>
        <a:r>
          <a:rPr lang="en-US"/>
          <a:t>Any updates we could communicate? Changed language to past-tense</a:t>
        </a:r>
      </a:p>
    </p188:txBody>
  </p188:cm>
</p188:cmLst>
</file>

<file path=ppt/comments/modernComment_109_F35A3D9D.xml><?xml version="1.0" encoding="utf-8"?>
<p188:cmLst xmlns:a="http://schemas.openxmlformats.org/drawingml/2006/main" xmlns:r="http://schemas.openxmlformats.org/officeDocument/2006/relationships" xmlns:p188="http://schemas.microsoft.com/office/powerpoint/2018/8/main">
  <p188:cm id="{AE055E28-91CB-4193-B8FA-16D581D1C3FA}" authorId="{C787DAAB-B30B-EEB9-7CA2-0788E7C5D22E}" status="resolved" created="2026-09-01T17:44:58.297" complete="100000">
    <ac:deMkLst xmlns:ac="http://schemas.microsoft.com/office/drawing/2013/main/command">
      <pc:docMk xmlns:pc="http://schemas.microsoft.com/office/powerpoint/2013/main/command"/>
      <pc:sldMk xmlns:pc="http://schemas.microsoft.com/office/powerpoint/2013/main/command" cId="4082777501" sldId="265"/>
      <ac:spMk id="2" creationId="{AFB8CD7D-998C-54E1-8FC3-A0D4A03F3B23}"/>
    </ac:deMkLst>
    <p188:txBody>
      <a:bodyPr/>
      <a:lstStyle/>
      <a:p>
        <a:r>
          <a:rPr lang="en-US"/>
          <a:t>Consider adding ":People Aging with HIV (PAWH) program. (if added- remove 3rd bullet)
I would add in discussion notes that this is a 5 year pilot program</a:t>
        </a:r>
      </a:p>
    </p188:txBody>
    <p188:extLst>
      <p:ext xmlns:p="http://schemas.openxmlformats.org/presentationml/2006/main" uri="{57CB4572-C831-44C2-8A1C-0ADB6CCDFE69}">
        <p223:reactions xmlns:p223="http://schemas.microsoft.com/office/powerpoint/2022/03/main">
          <p223:rxn type="👍">
            <p223:instance time="2026-09-01T20:04:31.445" authorId="{E22FE587-5AD3-4275-F3A8-D0506A93DAE2}"/>
          </p223:rxn>
        </p223:reactions>
      </p:ext>
    </p188:extLst>
  </p188:cm>
  <p188:cm id="{FB21234F-CC62-44F9-BF18-BD143A6365D1}" authorId="{C787DAAB-B30B-EEB9-7CA2-0788E7C5D22E}" status="resolved" created="2026-09-01T17:45:27.532" complete="100000">
    <ac:deMkLst xmlns:ac="http://schemas.microsoft.com/office/drawing/2013/main/command">
      <pc:docMk xmlns:pc="http://schemas.microsoft.com/office/powerpoint/2013/main/command"/>
      <pc:sldMk xmlns:pc="http://schemas.microsoft.com/office/powerpoint/2013/main/command" cId="4082777501" sldId="265"/>
      <ac:spMk id="2" creationId="{AFB8CD7D-998C-54E1-8FC3-A0D4A03F3B23}"/>
    </ac:deMkLst>
    <p188:txBody>
      <a:bodyPr/>
      <a:lstStyle/>
      <a:p>
        <a:r>
          <a:rPr lang="en-US"/>
          <a:t>If adding PAWH to bullet point above add "PAWH' to the beginning of this sentence.</a:t>
        </a:r>
      </a:p>
    </p188:txBody>
    <p188:extLst>
      <p:ext xmlns:p="http://schemas.openxmlformats.org/presentationml/2006/main" uri="{57CB4572-C831-44C2-8A1C-0ADB6CCDFE69}">
        <p223:reactions xmlns:p223="http://schemas.microsoft.com/office/powerpoint/2022/03/main">
          <p223:rxn type="👍">
            <p223:instance time="2026-09-01T20:04:55.446" authorId="{E22FE587-5AD3-4275-F3A8-D0506A93DAE2}"/>
          </p223:rxn>
        </p223:reactions>
      </p:ext>
    </p188:extLst>
  </p188:cm>
  <p188:cm id="{F1EC8371-53CF-401F-B4AE-72411D7A49E0}" authorId="{C787DAAB-B30B-EEB9-7CA2-0788E7C5D22E}" created="2026-09-01T17:47:20.439">
    <ac:deMkLst xmlns:ac="http://schemas.microsoft.com/office/drawing/2013/main/command">
      <pc:docMk xmlns:pc="http://schemas.microsoft.com/office/powerpoint/2013/main/command"/>
      <pc:sldMk xmlns:pc="http://schemas.microsoft.com/office/powerpoint/2013/main/command" cId="4082777501" sldId="265"/>
      <ac:spMk id="2" creationId="{AFB8CD7D-998C-54E1-8FC3-A0D4A03F3B23}"/>
    </ac:deMkLst>
    <p188:replyLst>
      <p188:reply id="{C57E92F3-61B8-44CC-B9F4-D98025C6DD2A}" authorId="{E22FE587-5AD3-4275-F3A8-D0506A93DAE2}" created="2026-09-01T20:05:07.385">
        <p188:txBody>
          <a:bodyPr/>
          <a:lstStyle/>
          <a:p>
            <a:r>
              <a:rPr lang="en-US"/>
              <a:t>That would be great, thanks!</a:t>
            </a:r>
          </a:p>
        </p188:txBody>
      </p188:reply>
    </p188:replyLst>
    <p188:txBody>
      <a:bodyPr/>
      <a:lstStyle/>
      <a:p>
        <a:r>
          <a:rPr lang="en-US"/>
          <a:t>I can provide a copy of the provider map if needed so you can speak to the other sites as well. </a:t>
        </a:r>
      </a:p>
    </p188:txBody>
  </p188:cm>
</p188:cmLst>
</file>

<file path=ppt/comments/modernComment_110_1A3C5EAC.xml><?xml version="1.0" encoding="utf-8"?>
<p188:cmLst xmlns:a="http://schemas.openxmlformats.org/drawingml/2006/main" xmlns:r="http://schemas.openxmlformats.org/officeDocument/2006/relationships" xmlns:p188="http://schemas.microsoft.com/office/powerpoint/2018/8/main">
  <p188:cm id="{5A356D8B-7FEB-4AA6-9244-5A617079F1C5}" authorId="{C787DAAB-B30B-EEB9-7CA2-0788E7C5D22E}" status="resolved" created="2026-09-01T17:29:01.555" complete="100000">
    <ac:deMkLst xmlns:ac="http://schemas.microsoft.com/office/drawing/2013/main/command">
      <pc:docMk xmlns:pc="http://schemas.microsoft.com/office/powerpoint/2013/main/command"/>
      <pc:sldMk xmlns:pc="http://schemas.microsoft.com/office/powerpoint/2013/main/command" cId="440164012" sldId="272"/>
      <ac:spMk id="9" creationId="{DA43117B-2883-833C-A78D-257475B66799}"/>
    </ac:deMkLst>
    <p188:txBody>
      <a:bodyPr/>
      <a:lstStyle/>
      <a:p>
        <a:r>
          <a:rPr lang="en-US"/>
          <a:t>Consider changing 'adults aging with hiv' to ' long-term survivors or adding (long-term survivors) next to this to incorporate this language into the presentation.  Feel free to delete comment if you do not agree [@Zoe Gaby-Smith]</a:t>
        </a:r>
      </a:p>
    </p188:txBody>
    <p188:extLst>
      <p:ext xmlns:p="http://schemas.openxmlformats.org/presentationml/2006/main" uri="{57CB4572-C831-44C2-8A1C-0ADB6CCDFE69}">
        <p223:reactions xmlns:p223="http://schemas.microsoft.com/office/powerpoint/2022/03/main">
          <p223:rxn type="👍">
            <p223:instance time="2026-09-01T19:57:16.213" authorId="{E22FE587-5AD3-4275-F3A8-D0506A93DAE2}"/>
          </p223:rxn>
        </p223:reactions>
      </p:ext>
    </p188:extLst>
  </p188:cm>
  <p188:cm id="{A9BC17E3-48DF-48F5-B1BE-152C39853CF3}" authorId="{C787DAAB-B30B-EEB9-7CA2-0788E7C5D22E}" status="resolved" created="2026-09-01T17:30:44.540" complete="100000">
    <ac:deMkLst xmlns:ac="http://schemas.microsoft.com/office/drawing/2013/main/command">
      <pc:docMk xmlns:pc="http://schemas.microsoft.com/office/powerpoint/2013/main/command"/>
      <pc:sldMk xmlns:pc="http://schemas.microsoft.com/office/powerpoint/2013/main/command" cId="440164012" sldId="272"/>
      <ac:spMk id="9" creationId="{DA43117B-2883-833C-A78D-257475B66799}"/>
    </ac:deMkLst>
    <p188:txBody>
      <a:bodyPr/>
      <a:lstStyle/>
      <a:p>
        <a:r>
          <a:rPr lang="en-US"/>
          <a:t>Consider changing:  'be compounded to' 'intersect with'</a:t>
        </a:r>
      </a:p>
    </p188:txBody>
    <p188:extLst>
      <p:ext xmlns:p="http://schemas.openxmlformats.org/presentationml/2006/main" uri="{57CB4572-C831-44C2-8A1C-0ADB6CCDFE69}">
        <p223:reactions xmlns:p223="http://schemas.microsoft.com/office/powerpoint/2022/03/main">
          <p223:rxn type="👍">
            <p223:instance time="2026-09-01T19:57:32.605" authorId="{E22FE587-5AD3-4275-F3A8-D0506A93DAE2}"/>
          </p223:rxn>
        </p223:reactions>
      </p:ext>
    </p188:extLst>
  </p188:cm>
  <p188:cm id="{58019F0F-102D-4F08-832A-0BF6EE574991}" authorId="{C787DAAB-B30B-EEB9-7CA2-0788E7C5D22E}" created="2026-09-01T17:31:46.963" startDate="2026-09-01T19:58:26.718" dueDate="2026-09-01T19:58:26.718" assignedTo="{ABC7170B-E650-D403-D7BD-3EB23FC0A9AB}" title="@Jennifer Gough are you able to fit some information on this into this slide from a clinical lens?">
    <ac:deMkLst xmlns:ac="http://schemas.microsoft.com/office/drawing/2013/main/command">
      <pc:docMk xmlns:pc="http://schemas.microsoft.com/office/powerpoint/2013/main/command"/>
      <pc:sldMk xmlns:pc="http://schemas.microsoft.com/office/powerpoint/2013/main/command" cId="440164012" sldId="272"/>
      <ac:spMk id="9" creationId="{DA43117B-2883-833C-A78D-257475B66799}"/>
    </ac:deMkLst>
    <p188:replyLst>
      <p188:reply id="{523FDD7E-C650-420E-9C96-7B653DCCAD56}" authorId="{E22FE587-5AD3-4275-F3A8-D0506A93DAE2}" created="2026-09-01T19:58:26.718">
        <p188:txBody>
          <a:bodyPr/>
          <a:lstStyle/>
          <a:p>
            <a:r>
              <a:rPr lang="en-US"/>
              <a:t>[@Jennifer Gough] are you able to fit some information on this into this slide from a clinical lens?</a:t>
            </a:r>
          </a:p>
        </p188:txBody>
      </p188:reply>
    </p188:replyLst>
    <p188:txBody>
      <a:bodyPr/>
      <a:lstStyle/>
      <a:p>
        <a:r>
          <a:rPr lang="en-US"/>
          <a:t>Consider discussing how these challenges can manifest in physical aliments or exacerbate other dx's </a:t>
        </a:r>
      </a:p>
    </p188:txBody>
    <p188:extLst>
      <p:ext xmlns:p="http://schemas.openxmlformats.org/presentationml/2006/main" uri="{5BB2D875-25FF-4072-B9AC-8F64D62656EB}">
        <p228:taskDetails xmlns:p228="http://schemas.microsoft.com/office/powerpoint/2022/08/main">
          <p228:history>
            <p228:event time="2026-09-01T19:58:26.718" id="{EB753209-F69E-4DF6-B341-5153710248CB}">
              <p228:atrbtn authorId="{E22FE587-5AD3-4275-F3A8-D0506A93DAE2}"/>
              <p228:anchr>
                <p228:comment id="{523FDD7E-C650-420E-9C96-7B653DCCAD56}"/>
              </p228:anchr>
              <p228:add/>
            </p228:event>
            <p228:event time="2026-09-01T19:58:26.718" id="{90DBEEE7-8965-459F-B8EE-F1ADF908B526}">
              <p228:atrbtn authorId="{E22FE587-5AD3-4275-F3A8-D0506A93DAE2}"/>
              <p228:anchr>
                <p228:comment id="{523FDD7E-C650-420E-9C96-7B653DCCAD56}"/>
              </p228:anchr>
              <p228:asgn authorId="{ABC7170B-E650-D403-D7BD-3EB23FC0A9AB}"/>
            </p228:event>
            <p228:event time="2026-09-01T19:58:26.718" id="{DBA9873D-173C-4D8F-B8AE-134C7B6ACA2A}">
              <p228:atrbtn authorId="{E22FE587-5AD3-4275-F3A8-D0506A93DAE2}"/>
              <p228:anchr>
                <p228:comment id="{523FDD7E-C650-420E-9C96-7B653DCCAD56}"/>
              </p228:anchr>
              <p228:date stDt="2026-09-01T19:58:26.718" endDt="2026-09-01T19:58:26.718"/>
            </p228:event>
            <p228:event time="2026-09-01T19:58:26.718" id="{0A16D55D-2D45-4389-957D-13FCD092C4B0}">
              <p228:atrbtn authorId="{E22FE587-5AD3-4275-F3A8-D0506A93DAE2}"/>
              <p228:anchr>
                <p228:comment id="{523FDD7E-C650-420E-9C96-7B653DCCAD56}"/>
              </p228:anchr>
              <p228:title val="@Jennifer Gough are you able to fit some information on this into this slide from a clinical lens?"/>
            </p228:event>
          </p228:history>
        </p228:taskDetails>
      </p:ext>
    </p188:extLst>
  </p188:cm>
  <p188:cm id="{6A6169E5-3EA2-4091-A13A-75ABC9C65669}" authorId="{C787DAAB-B30B-EEB9-7CA2-0788E7C5D22E}" status="resolved" created="2026-09-01T17:32:30.526" complete="100000">
    <ac:deMkLst xmlns:ac="http://schemas.microsoft.com/office/drawing/2013/main/command">
      <pc:docMk xmlns:pc="http://schemas.microsoft.com/office/powerpoint/2013/main/command"/>
      <pc:sldMk xmlns:pc="http://schemas.microsoft.com/office/powerpoint/2013/main/command" cId="440164012" sldId="272"/>
      <ac:spMk id="9" creationId="{DA43117B-2883-833C-A78D-257475B66799}"/>
    </ac:deMkLst>
    <p188:txBody>
      <a:bodyPr/>
      <a:lstStyle/>
      <a:p>
        <a:r>
          <a:rPr lang="en-US"/>
          <a:t>consider adding: 'only' before 50% of older adults...</a:t>
        </a:r>
      </a:p>
    </p188:txBody>
    <p188:extLst>
      <p:ext xmlns:p="http://schemas.openxmlformats.org/presentationml/2006/main" uri="{57CB4572-C831-44C2-8A1C-0ADB6CCDFE69}">
        <p223:reactions xmlns:p223="http://schemas.microsoft.com/office/powerpoint/2022/03/main">
          <p223:rxn type="👍">
            <p223:instance time="2026-09-01T19:58:55.110" authorId="{E22FE587-5AD3-4275-F3A8-D0506A93DAE2}"/>
          </p223:rxn>
        </p223:reactions>
      </p:ext>
    </p188:extLst>
  </p188:cm>
  <p188:cm id="{856CCA65-1D9D-4475-A11F-95A31BE0580D}" authorId="{C787DAAB-B30B-EEB9-7CA2-0788E7C5D22E}" status="resolved" created="2026-09-01T17:41:05.967" complete="100000">
    <ac:deMkLst xmlns:ac="http://schemas.microsoft.com/office/drawing/2013/main/command">
      <pc:docMk xmlns:pc="http://schemas.microsoft.com/office/powerpoint/2013/main/command"/>
      <pc:sldMk xmlns:pc="http://schemas.microsoft.com/office/powerpoint/2013/main/command" cId="440164012" sldId="272"/>
      <ac:spMk id="9" creationId="{DA43117B-2883-833C-A78D-257475B66799}"/>
    </ac:deMkLst>
    <p188:replyLst>
      <p188:reply id="{2BCC4459-4E5B-4608-94A2-EFA24CBD1AE8}" authorId="{E22FE587-5AD3-4275-F3A8-D0506A93DAE2}" created="2026-09-01T20:01:21.870">
        <p188:txBody>
          <a:bodyPr/>
          <a:lstStyle/>
          <a:p>
            <a:r>
              <a:rPr lang="en-US"/>
              <a:t>I like the way you worded it way better! I changed it to this</a:t>
            </a:r>
          </a:p>
        </p188:txBody>
      </p188:reply>
    </p188:replyLst>
    <p188:txBody>
      <a:bodyPr/>
      <a:lstStyle/>
      <a:p>
        <a:r>
          <a:rPr lang="en-US"/>
          <a:t>Suggestion on revising the last sentence (Delete if do not agree): "Social support (family/friends/community) can be integral to navigating all aspects of the aging process. When these supports are not in-place, it can and commonly does make this process increasingly more difficult to navigate.' </a:t>
        </a:r>
      </a:p>
    </p188:txBody>
    <p188:extLst>
      <p:ext xmlns:p="http://schemas.openxmlformats.org/presentationml/2006/main" uri="{57CB4572-C831-44C2-8A1C-0ADB6CCDFE69}">
        <p223:reactions xmlns:p223="http://schemas.microsoft.com/office/powerpoint/2022/03/main">
          <p223:rxn type="👍">
            <p223:instance time="2026-09-01T20:01:25.511" authorId="{E22FE587-5AD3-4275-F3A8-D0506A93DAE2}"/>
          </p223:rxn>
        </p223:reactions>
      </p:ext>
    </p188:extLst>
  </p188:cm>
</p188:cmLst>
</file>

<file path=ppt/comments/modernComment_111_50F68C0A.xml><?xml version="1.0" encoding="utf-8"?>
<p188:cmLst xmlns:a="http://schemas.openxmlformats.org/drawingml/2006/main" xmlns:r="http://schemas.openxmlformats.org/officeDocument/2006/relationships" xmlns:p188="http://schemas.microsoft.com/office/powerpoint/2018/8/main">
  <p188:cm id="{BA4848F5-B63F-4694-94C1-65C3A8622398}" authorId="{C787DAAB-B30B-EEB9-7CA2-0788E7C5D22E}" status="resolved" created="2026-09-01T17:54:14.318" complete="100000">
    <ac:deMkLst xmlns:ac="http://schemas.microsoft.com/office/drawing/2013/main/command">
      <pc:docMk xmlns:pc="http://schemas.microsoft.com/office/powerpoint/2013/main/command"/>
      <pc:sldMk xmlns:pc="http://schemas.microsoft.com/office/powerpoint/2013/main/command" cId="1358334986" sldId="273"/>
      <ac:graphicFrameMk id="13" creationId="{8972D3F5-6738-3F5C-D1FC-57AC736D80C9}"/>
    </ac:deMkLst>
    <p188:replyLst>
      <p188:reply id="{548C634E-D90D-4480-9126-FCB6710DBD5A}" authorId="{C787DAAB-B30B-EEB9-7CA2-0788E7C5D22E}" created="2026-09-01T17:55:07.146">
        <p188:txBody>
          <a:bodyPr/>
          <a:lstStyle/>
          <a:p>
            <a:r>
              <a:rPr lang="en-US"/>
              <a:t>Then you can remove the orange box but could include in that box Client designated supports: care givers, POA's, etc. </a:t>
            </a:r>
          </a:p>
        </p188:txBody>
      </p188:reply>
    </p188:replyLst>
    <p188:txBody>
      <a:bodyPr/>
      <a:lstStyle/>
      <a:p>
        <a:r>
          <a:rPr lang="en-US"/>
          <a:t>Consider changing ID provider to " Medical Care Team (Primary and Specialty Care providers) " </a:t>
        </a:r>
      </a:p>
    </p188:txBody>
    <p188:extLst>
      <p:ext xmlns:p="http://schemas.openxmlformats.org/presentationml/2006/main" uri="{57CB4572-C831-44C2-8A1C-0ADB6CCDFE69}">
        <p223:reactions xmlns:p223="http://schemas.microsoft.com/office/powerpoint/2022/03/main">
          <p223:rxn type="👍">
            <p223:instance time="2026-09-01T20:07:03.111" authorId="{E22FE587-5AD3-4275-F3A8-D0506A93DAE2}"/>
          </p223:rxn>
        </p223:reactions>
      </p:ext>
    </p188:extLst>
  </p188:cm>
</p188:cmLst>
</file>

<file path=ppt/comments/modernComment_115_4244504A.xml><?xml version="1.0" encoding="utf-8"?>
<p188:cmLst xmlns:a="http://schemas.openxmlformats.org/drawingml/2006/main" xmlns:r="http://schemas.openxmlformats.org/officeDocument/2006/relationships" xmlns:p188="http://schemas.microsoft.com/office/powerpoint/2018/8/main">
  <p188:cm id="{D26E1B45-D9D3-4F82-8F1B-BB0A2DAE994C}" authorId="{E22FE587-5AD3-4275-F3A8-D0506A93DAE2}" created="2026-09-01T20:11:11.174" startDate="2026-09-01T20:11:11.174" dueDate="2026-09-01T20:11:11.174" assignedTo="{C787DAAB-B30B-EEB9-7CA2-0788E7C5D22E}" title="@Dylan Mayer did you highlight this due to the tense of the language? If so would you or @Jennifer Gough be able to change it in the final draft? If not feel free to edit it based off your recommendations!">
    <ac:deMkLst xmlns:ac="http://schemas.microsoft.com/office/drawing/2013/main/command">
      <pc:docMk xmlns:pc="http://schemas.microsoft.com/office/powerpoint/2013/main/command"/>
      <pc:sldMk xmlns:pc="http://schemas.microsoft.com/office/powerpoint/2013/main/command" cId="1111773258" sldId="277"/>
      <ac:spMk id="2" creationId="{42A12747-9B3E-4DAC-F480-8735AE3FBC44}"/>
    </ac:deMkLst>
    <p188:replyLst>
      <p188:reply id="{348E05FD-84F5-4654-A76E-D67F9853C7E7}" authorId="{C787DAAB-B30B-EEB9-7CA2-0788E7C5D22E}" created="2026-09-02T12:42:22.761">
        <p188:txBody>
          <a:bodyPr/>
          <a:lstStyle/>
          <a:p>
            <a:r>
              <a:rPr lang="en-US"/>
              <a:t>I removed the highlights and adjusted the language tense. I removed a bullet as it repeated info on the previous slide and made a few other adjustments. </a:t>
            </a:r>
          </a:p>
        </p188:txBody>
      </p188:reply>
    </p188:replyLst>
    <p188:txBody>
      <a:bodyPr/>
      <a:lstStyle/>
      <a:p>
        <a:r>
          <a:rPr lang="en-US"/>
          <a:t>[@Dylan Mayer] did you highlight this due to the tense of the language? If so would you or [@Jennifer Gough] be able to change it in the final draft? If not feel free to edit it based off your recommendations!</a:t>
        </a:r>
      </a:p>
    </p188:txBody>
    <p188:extLst>
      <p:ext xmlns:p="http://schemas.openxmlformats.org/presentationml/2006/main" uri="{5BB2D875-25FF-4072-B9AC-8F64D62656EB}">
        <p228:taskDetails xmlns:p228="http://schemas.microsoft.com/office/powerpoint/2022/08/main">
          <p228:history>
            <p228:event time="2026-09-01T20:11:11.174" id="{A5F83BA7-7F45-433D-BDE6-C42A3C7AF0A3}">
              <p228:atrbtn authorId="{E22FE587-5AD3-4275-F3A8-D0506A93DAE2}"/>
              <p228:anchr>
                <p228:comment id="{D26E1B45-D9D3-4F82-8F1B-BB0A2DAE994C}"/>
              </p228:anchr>
              <p228:add/>
            </p228:event>
            <p228:event time="2026-09-01T20:11:11.174" id="{DF45B7AA-C834-4BDF-B101-5556D59E9B8A}">
              <p228:atrbtn authorId="{E22FE587-5AD3-4275-F3A8-D0506A93DAE2}"/>
              <p228:anchr>
                <p228:comment id="{D26E1B45-D9D3-4F82-8F1B-BB0A2DAE994C}"/>
              </p228:anchr>
              <p228:asgn authorId="{C787DAAB-B30B-EEB9-7CA2-0788E7C5D22E}"/>
            </p228:event>
            <p228:event time="2026-09-01T20:11:11.174" id="{39AB58AE-1136-4159-82AA-28256159BC56}">
              <p228:atrbtn authorId="{E22FE587-5AD3-4275-F3A8-D0506A93DAE2}"/>
              <p228:anchr>
                <p228:comment id="{D26E1B45-D9D3-4F82-8F1B-BB0A2DAE994C}"/>
              </p228:anchr>
              <p228:title val="@Dylan Mayer did you highlight this due to the tense of the language? If so would you or @Jennifer Gough be able to change it in the final draft? If not feel free to edit it based off your recommendations!"/>
            </p228:event>
            <p228:event time="2026-09-01T20:11:11.174" id="{861A6DFD-59B1-4EFF-9718-DDB3FB85CE17}">
              <p228:atrbtn authorId="{E22FE587-5AD3-4275-F3A8-D0506A93DAE2}"/>
              <p228:anchr>
                <p228:comment id="{D26E1B45-D9D3-4F82-8F1B-BB0A2DAE994C}"/>
              </p228:anchr>
              <p228:date stDt="2026-09-01T20:11:11.174" endDt="2026-09-01T20:11:11.174"/>
            </p228:event>
          </p228:history>
        </p228:taskDetails>
      </p:ext>
    </p188:extLst>
  </p188:cm>
</p188:cmLst>
</file>

<file path=ppt/diagrams/_rels/data4.xml.rels><?xml version="1.0" encoding="UTF-8" standalone="yes"?>
<Relationships xmlns="http://schemas.openxmlformats.org/package/2006/relationships"><Relationship Id="rId1" Type="http://schemas.openxmlformats.org/officeDocument/2006/relationships/hyperlink" Target="mailto:Jgough@trilliumhealth.org" TargetMode="External"/></Relationships>
</file>

<file path=ppt/diagrams/_rels/drawing4.xml.rels><?xml version="1.0" encoding="UTF-8" standalone="yes"?>
<Relationships xmlns="http://schemas.openxmlformats.org/package/2006/relationships"><Relationship Id="rId1" Type="http://schemas.openxmlformats.org/officeDocument/2006/relationships/hyperlink" Target="mailto:Jgough@trilliumhealth.org" TargetMode="Externa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85F2E0-538D-4208-8FE7-EF63F58C51FB}" type="doc">
      <dgm:prSet loTypeId="urn:microsoft.com/office/officeart/2005/8/layout/hChevron3" loCatId="process" qsTypeId="urn:microsoft.com/office/officeart/2005/8/quickstyle/simple1#1" qsCatId="simple" csTypeId="urn:microsoft.com/office/officeart/2005/8/colors/colorful1#1" csCatId="colorful" phldr="1"/>
      <dgm:spPr/>
      <dgm:t>
        <a:bodyPr/>
        <a:lstStyle/>
        <a:p>
          <a:endParaRPr lang="en-US"/>
        </a:p>
      </dgm:t>
    </dgm:pt>
    <dgm:pt modelId="{9F6C8B43-43ED-4E87-9853-1A613DEA30F1}">
      <dgm:prSet phldrT="[Text]" phldr="0"/>
      <dgm:spPr/>
      <dgm:t>
        <a:bodyPr/>
        <a:lstStyle/>
        <a:p>
          <a:pPr algn="l">
            <a:lnSpc>
              <a:spcPct val="90000"/>
            </a:lnSpc>
          </a:pPr>
          <a:r>
            <a:rPr lang="en-US" sz="1100">
              <a:solidFill>
                <a:srgbClr val="444444"/>
              </a:solidFill>
              <a:latin typeface="Calibri" panose="020F0502020204030204"/>
              <a:ea typeface="Calibri"/>
              <a:cs typeface="Calibri"/>
            </a:rPr>
            <a:t>Identify why there is a need for supportive programming for older adults aging with HIV</a:t>
          </a:r>
          <a:endParaRPr lang="en-US"/>
        </a:p>
      </dgm:t>
    </dgm:pt>
    <dgm:pt modelId="{58B0B822-275A-4C9A-8F1F-E550DED9F408}" type="parTrans" cxnId="{66CC887B-9544-4869-9AA2-A8A812BC9C2E}">
      <dgm:prSet/>
      <dgm:spPr/>
      <dgm:t>
        <a:bodyPr/>
        <a:lstStyle/>
        <a:p>
          <a:endParaRPr lang="en-US"/>
        </a:p>
      </dgm:t>
    </dgm:pt>
    <dgm:pt modelId="{8A6EE448-0D41-4F66-B663-4E5DBB04264F}" type="sibTrans" cxnId="{66CC887B-9544-4869-9AA2-A8A812BC9C2E}">
      <dgm:prSet/>
      <dgm:spPr/>
      <dgm:t>
        <a:bodyPr/>
        <a:lstStyle/>
        <a:p>
          <a:endParaRPr lang="en-US"/>
        </a:p>
      </dgm:t>
    </dgm:pt>
    <dgm:pt modelId="{94DC6E6A-6D79-4F9A-9423-49F431ACBAA8}">
      <dgm:prSet phldrT="[Text]" phldr="0"/>
      <dgm:spPr/>
      <dgm:t>
        <a:bodyPr/>
        <a:lstStyle/>
        <a:p>
          <a:pPr algn="l" rtl="0">
            <a:lnSpc>
              <a:spcPct val="90000"/>
            </a:lnSpc>
          </a:pPr>
          <a:r>
            <a:rPr lang="en-US" sz="1100">
              <a:solidFill>
                <a:srgbClr val="444444"/>
              </a:solidFill>
              <a:latin typeface="Calibri" panose="020F0502020204030204"/>
              <a:ea typeface="Calibri"/>
              <a:cs typeface="Calibri"/>
            </a:rPr>
            <a:t>Understand the unique medical and social needs of adults living with HIV</a:t>
          </a:r>
          <a:endParaRPr lang="en-US" sz="1100">
            <a:latin typeface="Calibri" panose="020F0502020204030204"/>
            <a:ea typeface="Calibri"/>
            <a:cs typeface="Calibri"/>
          </a:endParaRPr>
        </a:p>
      </dgm:t>
    </dgm:pt>
    <dgm:pt modelId="{CB759254-A165-4C7B-AA42-4DF0677FC288}" type="parTrans" cxnId="{9D4EEC8B-00A3-4227-ABCF-D84EC74BCE3C}">
      <dgm:prSet/>
      <dgm:spPr/>
    </dgm:pt>
    <dgm:pt modelId="{94F386C8-01FE-4129-909C-96AD5830C422}" type="sibTrans" cxnId="{9D4EEC8B-00A3-4227-ABCF-D84EC74BCE3C}">
      <dgm:prSet/>
      <dgm:spPr/>
    </dgm:pt>
    <dgm:pt modelId="{B1BEACDD-BC77-4504-8DB2-1A13DA1CC129}">
      <dgm:prSet phldrT="[Text]" phldr="0"/>
      <dgm:spPr/>
      <dgm:t>
        <a:bodyPr/>
        <a:lstStyle/>
        <a:p>
          <a:pPr algn="l" rtl="0">
            <a:lnSpc>
              <a:spcPct val="90000"/>
            </a:lnSpc>
          </a:pPr>
          <a:r>
            <a:rPr lang="en-US" sz="1100">
              <a:solidFill>
                <a:srgbClr val="444444"/>
              </a:solidFill>
              <a:latin typeface="Calibri"/>
              <a:ea typeface="Calibri"/>
              <a:cs typeface="Calibri"/>
            </a:rPr>
            <a:t>Implement an interdisciplinary team approach into their work with the older adult population</a:t>
          </a:r>
        </a:p>
      </dgm:t>
    </dgm:pt>
    <dgm:pt modelId="{490DBB8F-8992-4629-AB93-881D8D3C10C9}" type="parTrans" cxnId="{4CF46A39-D06A-4655-8901-CBB8E8522227}">
      <dgm:prSet/>
      <dgm:spPr/>
    </dgm:pt>
    <dgm:pt modelId="{931B89AD-E461-4E88-B7CE-1ADD2EDECE12}" type="sibTrans" cxnId="{4CF46A39-D06A-4655-8901-CBB8E8522227}">
      <dgm:prSet/>
      <dgm:spPr/>
    </dgm:pt>
    <dgm:pt modelId="{971390EB-9CED-486A-84CA-2A1959FD6915}" type="pres">
      <dgm:prSet presAssocID="{B285F2E0-538D-4208-8FE7-EF63F58C51FB}" presName="Name0" presStyleCnt="0">
        <dgm:presLayoutVars>
          <dgm:dir/>
          <dgm:resizeHandles val="exact"/>
        </dgm:presLayoutVars>
      </dgm:prSet>
      <dgm:spPr/>
    </dgm:pt>
    <dgm:pt modelId="{A6B3640C-77FA-4721-9135-F41E418DC448}" type="pres">
      <dgm:prSet presAssocID="{94DC6E6A-6D79-4F9A-9423-49F431ACBAA8}" presName="parTxOnly" presStyleLbl="node1" presStyleIdx="0" presStyleCnt="3">
        <dgm:presLayoutVars>
          <dgm:bulletEnabled val="1"/>
        </dgm:presLayoutVars>
      </dgm:prSet>
      <dgm:spPr/>
    </dgm:pt>
    <dgm:pt modelId="{BCBD3975-298B-413B-B5D8-50999B17343A}" type="pres">
      <dgm:prSet presAssocID="{94F386C8-01FE-4129-909C-96AD5830C422}" presName="parSpace" presStyleCnt="0"/>
      <dgm:spPr/>
    </dgm:pt>
    <dgm:pt modelId="{BBEED722-365A-4956-805C-16FF7FE20C79}" type="pres">
      <dgm:prSet presAssocID="{9F6C8B43-43ED-4E87-9853-1A613DEA30F1}" presName="parTxOnly" presStyleLbl="node1" presStyleIdx="1" presStyleCnt="3">
        <dgm:presLayoutVars>
          <dgm:bulletEnabled val="1"/>
        </dgm:presLayoutVars>
      </dgm:prSet>
      <dgm:spPr/>
    </dgm:pt>
    <dgm:pt modelId="{BAA33601-2439-41FB-A608-0422F4FD37C9}" type="pres">
      <dgm:prSet presAssocID="{8A6EE448-0D41-4F66-B663-4E5DBB04264F}" presName="parSpace" presStyleCnt="0"/>
      <dgm:spPr/>
    </dgm:pt>
    <dgm:pt modelId="{B93380FD-F8C9-4343-B787-1D0DA24CF65F}" type="pres">
      <dgm:prSet presAssocID="{B1BEACDD-BC77-4504-8DB2-1A13DA1CC129}" presName="parTxOnly" presStyleLbl="node1" presStyleIdx="2" presStyleCnt="3">
        <dgm:presLayoutVars>
          <dgm:bulletEnabled val="1"/>
        </dgm:presLayoutVars>
      </dgm:prSet>
      <dgm:spPr/>
    </dgm:pt>
  </dgm:ptLst>
  <dgm:cxnLst>
    <dgm:cxn modelId="{C07B3B15-2394-4228-B1A1-72033E6E198A}" type="presOf" srcId="{9F6C8B43-43ED-4E87-9853-1A613DEA30F1}" destId="{BBEED722-365A-4956-805C-16FF7FE20C79}" srcOrd="0" destOrd="0" presId="urn:microsoft.com/office/officeart/2005/8/layout/hChevron3"/>
    <dgm:cxn modelId="{4CF46A39-D06A-4655-8901-CBB8E8522227}" srcId="{B285F2E0-538D-4208-8FE7-EF63F58C51FB}" destId="{B1BEACDD-BC77-4504-8DB2-1A13DA1CC129}" srcOrd="2" destOrd="0" parTransId="{490DBB8F-8992-4629-AB93-881D8D3C10C9}" sibTransId="{931B89AD-E461-4E88-B7CE-1ADD2EDECE12}"/>
    <dgm:cxn modelId="{BE1AD442-BDB5-4E50-99A3-BE7DE00AA62E}" type="presOf" srcId="{B285F2E0-538D-4208-8FE7-EF63F58C51FB}" destId="{971390EB-9CED-486A-84CA-2A1959FD6915}" srcOrd="0" destOrd="0" presId="urn:microsoft.com/office/officeart/2005/8/layout/hChevron3"/>
    <dgm:cxn modelId="{C7868174-FB4A-4B8F-8830-06583E4838DC}" type="presOf" srcId="{94DC6E6A-6D79-4F9A-9423-49F431ACBAA8}" destId="{A6B3640C-77FA-4721-9135-F41E418DC448}" srcOrd="0" destOrd="0" presId="urn:microsoft.com/office/officeart/2005/8/layout/hChevron3"/>
    <dgm:cxn modelId="{66CC887B-9544-4869-9AA2-A8A812BC9C2E}" srcId="{B285F2E0-538D-4208-8FE7-EF63F58C51FB}" destId="{9F6C8B43-43ED-4E87-9853-1A613DEA30F1}" srcOrd="1" destOrd="0" parTransId="{58B0B822-275A-4C9A-8F1F-E550DED9F408}" sibTransId="{8A6EE448-0D41-4F66-B663-4E5DBB04264F}"/>
    <dgm:cxn modelId="{9D4EEC8B-00A3-4227-ABCF-D84EC74BCE3C}" srcId="{B285F2E0-538D-4208-8FE7-EF63F58C51FB}" destId="{94DC6E6A-6D79-4F9A-9423-49F431ACBAA8}" srcOrd="0" destOrd="0" parTransId="{CB759254-A165-4C7B-AA42-4DF0677FC288}" sibTransId="{94F386C8-01FE-4129-909C-96AD5830C422}"/>
    <dgm:cxn modelId="{3E9C82F2-0926-407E-B812-4EB41BF444D3}" type="presOf" srcId="{B1BEACDD-BC77-4504-8DB2-1A13DA1CC129}" destId="{B93380FD-F8C9-4343-B787-1D0DA24CF65F}" srcOrd="0" destOrd="0" presId="urn:microsoft.com/office/officeart/2005/8/layout/hChevron3"/>
    <dgm:cxn modelId="{7C650E3A-2DA1-40C2-A015-026140CA48F8}" type="presParOf" srcId="{971390EB-9CED-486A-84CA-2A1959FD6915}" destId="{A6B3640C-77FA-4721-9135-F41E418DC448}" srcOrd="0" destOrd="0" presId="urn:microsoft.com/office/officeart/2005/8/layout/hChevron3"/>
    <dgm:cxn modelId="{B4951172-7228-4138-9580-29B17B0D2B4C}" type="presParOf" srcId="{971390EB-9CED-486A-84CA-2A1959FD6915}" destId="{BCBD3975-298B-413B-B5D8-50999B17343A}" srcOrd="1" destOrd="0" presId="urn:microsoft.com/office/officeart/2005/8/layout/hChevron3"/>
    <dgm:cxn modelId="{57611CCD-646F-4620-AEE3-A24EF91B7E17}" type="presParOf" srcId="{971390EB-9CED-486A-84CA-2A1959FD6915}" destId="{BBEED722-365A-4956-805C-16FF7FE20C79}" srcOrd="2" destOrd="0" presId="urn:microsoft.com/office/officeart/2005/8/layout/hChevron3"/>
    <dgm:cxn modelId="{66AF21D2-62A9-4EB3-AB8D-679FFA417280}" type="presParOf" srcId="{971390EB-9CED-486A-84CA-2A1959FD6915}" destId="{BAA33601-2439-41FB-A608-0422F4FD37C9}" srcOrd="3" destOrd="0" presId="urn:microsoft.com/office/officeart/2005/8/layout/hChevron3"/>
    <dgm:cxn modelId="{9D20DA57-9051-4B1E-9761-8E10DA24AF28}" type="presParOf" srcId="{971390EB-9CED-486A-84CA-2A1959FD6915}" destId="{B93380FD-F8C9-4343-B787-1D0DA24CF65F}"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0A2B2F-9FEC-4C40-A931-58B07385D050}" type="doc">
      <dgm:prSet loTypeId="urn:microsoft.com/office/officeart/2005/8/layout/bProcess4" loCatId="process" qsTypeId="urn:microsoft.com/office/officeart/2005/8/quickstyle/simple1#2" qsCatId="simple" csTypeId="urn:microsoft.com/office/officeart/2005/8/colors/colorful5#1" csCatId="colorful" phldr="1"/>
      <dgm:spPr/>
      <dgm:t>
        <a:bodyPr/>
        <a:lstStyle/>
        <a:p>
          <a:endParaRPr lang="en-US"/>
        </a:p>
      </dgm:t>
    </dgm:pt>
    <dgm:pt modelId="{45EE3917-EFFD-4E30-87EE-BE75AC6B0479}">
      <dgm:prSet phldrT="[Text]" phldr="0"/>
      <dgm:spPr/>
      <dgm:t>
        <a:bodyPr/>
        <a:lstStyle/>
        <a:p>
          <a:pPr rtl="0"/>
          <a:r>
            <a:rPr lang="en-US">
              <a:latin typeface="Calibri Light" panose="020F0302020204030204"/>
            </a:rPr>
            <a:t>1983: AIDS Rochester is created as a small clinic providing folks diagnosed with HIV/AIDS advocacy, support, and education.</a:t>
          </a:r>
          <a:endParaRPr lang="en-US"/>
        </a:p>
      </dgm:t>
    </dgm:pt>
    <dgm:pt modelId="{E0247242-EBE7-4ED5-8787-F890332B2E1C}" type="parTrans" cxnId="{90EA5B6C-A8EE-443E-9607-74E59E1252A4}">
      <dgm:prSet/>
      <dgm:spPr/>
      <dgm:t>
        <a:bodyPr/>
        <a:lstStyle/>
        <a:p>
          <a:endParaRPr lang="en-US"/>
        </a:p>
      </dgm:t>
    </dgm:pt>
    <dgm:pt modelId="{087D40D9-ADD4-4E8D-BE0E-99379DF7B890}" type="sibTrans" cxnId="{90EA5B6C-A8EE-443E-9607-74E59E1252A4}">
      <dgm:prSet/>
      <dgm:spPr/>
      <dgm:t>
        <a:bodyPr/>
        <a:lstStyle/>
        <a:p>
          <a:endParaRPr lang="en-US"/>
        </a:p>
      </dgm:t>
    </dgm:pt>
    <dgm:pt modelId="{B530CA20-71F7-4D48-8964-5E4713FA798B}">
      <dgm:prSet phldrT="[Text]" phldr="0"/>
      <dgm:spPr/>
      <dgm:t>
        <a:bodyPr/>
        <a:lstStyle/>
        <a:p>
          <a:pPr rtl="0"/>
          <a:r>
            <a:rPr lang="en-US">
              <a:latin typeface="Calibri Light" panose="020F0302020204030204"/>
            </a:rPr>
            <a:t>1989: AIDS Rochester becomes the Community Health Network, a clinic to care for folks with HIV/AIDS.</a:t>
          </a:r>
          <a:endParaRPr lang="en-US"/>
        </a:p>
      </dgm:t>
    </dgm:pt>
    <dgm:pt modelId="{E5FB806B-DABA-4243-B198-B756FA8CCDE2}" type="parTrans" cxnId="{B157E1DF-B63E-49B7-B4F9-232521703E68}">
      <dgm:prSet/>
      <dgm:spPr/>
      <dgm:t>
        <a:bodyPr/>
        <a:lstStyle/>
        <a:p>
          <a:endParaRPr lang="en-US"/>
        </a:p>
      </dgm:t>
    </dgm:pt>
    <dgm:pt modelId="{37042370-60B2-40A9-B373-E825AFCD4CD9}" type="sibTrans" cxnId="{B157E1DF-B63E-49B7-B4F9-232521703E68}">
      <dgm:prSet/>
      <dgm:spPr/>
      <dgm:t>
        <a:bodyPr/>
        <a:lstStyle/>
        <a:p>
          <a:endParaRPr lang="en-US"/>
        </a:p>
      </dgm:t>
    </dgm:pt>
    <dgm:pt modelId="{F375FD01-EF45-45CE-B67F-FB8BA391E62C}">
      <dgm:prSet phldrT="[Text]" phldr="0"/>
      <dgm:spPr/>
      <dgm:t>
        <a:bodyPr/>
        <a:lstStyle/>
        <a:p>
          <a:pPr rtl="0"/>
          <a:r>
            <a:rPr lang="en-US">
              <a:latin typeface="Calibri Light" panose="020F0302020204030204"/>
            </a:rPr>
            <a:t>1990: CHN becomes a Ryan White Grant recipient to ensure finances are never a barrier to HIV/AIDS care. </a:t>
          </a:r>
          <a:endParaRPr lang="en-US"/>
        </a:p>
      </dgm:t>
    </dgm:pt>
    <dgm:pt modelId="{37DAA04A-F09E-48DB-8D8C-9267F4F04318}" type="parTrans" cxnId="{8FAB5A73-A444-40B0-AC94-CD5FF8B4D11A}">
      <dgm:prSet/>
      <dgm:spPr/>
      <dgm:t>
        <a:bodyPr/>
        <a:lstStyle/>
        <a:p>
          <a:endParaRPr lang="en-US"/>
        </a:p>
      </dgm:t>
    </dgm:pt>
    <dgm:pt modelId="{DD09A497-6364-420E-9341-8024FC509DEF}" type="sibTrans" cxnId="{8FAB5A73-A444-40B0-AC94-CD5FF8B4D11A}">
      <dgm:prSet/>
      <dgm:spPr/>
      <dgm:t>
        <a:bodyPr/>
        <a:lstStyle/>
        <a:p>
          <a:endParaRPr lang="en-US"/>
        </a:p>
      </dgm:t>
    </dgm:pt>
    <dgm:pt modelId="{1AB994B9-192B-4EA6-8192-CEEF72529345}">
      <dgm:prSet phldrT="[Text]" phldr="0"/>
      <dgm:spPr/>
      <dgm:t>
        <a:bodyPr/>
        <a:lstStyle/>
        <a:p>
          <a:pPr rtl="0"/>
          <a:r>
            <a:rPr lang="en-US">
              <a:latin typeface="Calibri Light" panose="020F0302020204030204"/>
            </a:rPr>
            <a:t>2013: clinic rebrands as Trillium Health, and increases its services to provide general primary care as well as ID care.</a:t>
          </a:r>
          <a:endParaRPr lang="en-US"/>
        </a:p>
      </dgm:t>
    </dgm:pt>
    <dgm:pt modelId="{8426E11F-F63C-4425-A00B-F6925660F1BB}" type="parTrans" cxnId="{853B58D4-1A58-4FCC-BA9C-12878079F1C1}">
      <dgm:prSet/>
      <dgm:spPr/>
      <dgm:t>
        <a:bodyPr/>
        <a:lstStyle/>
        <a:p>
          <a:endParaRPr lang="en-US"/>
        </a:p>
      </dgm:t>
    </dgm:pt>
    <dgm:pt modelId="{63520FBC-9EE9-48DB-94B3-8AB240B384C0}" type="sibTrans" cxnId="{853B58D4-1A58-4FCC-BA9C-12878079F1C1}">
      <dgm:prSet/>
      <dgm:spPr/>
      <dgm:t>
        <a:bodyPr/>
        <a:lstStyle/>
        <a:p>
          <a:endParaRPr lang="en-US"/>
        </a:p>
      </dgm:t>
    </dgm:pt>
    <dgm:pt modelId="{96271626-291B-427F-AA0B-136B8D15EC02}">
      <dgm:prSet phldrT="[Text]" phldr="0"/>
      <dgm:spPr/>
      <dgm:t>
        <a:bodyPr/>
        <a:lstStyle/>
        <a:p>
          <a:pPr rtl="0"/>
          <a:r>
            <a:rPr lang="en-US">
              <a:latin typeface="Calibri Light" panose="020F0302020204030204"/>
            </a:rPr>
            <a:t>2016: Trillium becomes an FQHC Look Alike .</a:t>
          </a:r>
          <a:endParaRPr lang="en-US"/>
        </a:p>
      </dgm:t>
    </dgm:pt>
    <dgm:pt modelId="{EB19B35E-056F-4067-B405-19A100691FD4}" type="parTrans" cxnId="{1570B8BA-3504-4750-A606-16D17655A5D5}">
      <dgm:prSet/>
      <dgm:spPr/>
      <dgm:t>
        <a:bodyPr/>
        <a:lstStyle/>
        <a:p>
          <a:endParaRPr lang="en-US"/>
        </a:p>
      </dgm:t>
    </dgm:pt>
    <dgm:pt modelId="{B5B56D2F-1A3A-474D-9528-5C66ECB68C68}" type="sibTrans" cxnId="{1570B8BA-3504-4750-A606-16D17655A5D5}">
      <dgm:prSet/>
      <dgm:spPr/>
      <dgm:t>
        <a:bodyPr/>
        <a:lstStyle/>
        <a:p>
          <a:endParaRPr lang="en-US"/>
        </a:p>
      </dgm:t>
    </dgm:pt>
    <dgm:pt modelId="{1F9C97AC-E042-4FF4-9BAC-DB47B030C4A5}">
      <dgm:prSet phldrT="[Text]" phldr="0"/>
      <dgm:spPr/>
      <dgm:t>
        <a:bodyPr/>
        <a:lstStyle/>
        <a:p>
          <a:pPr rtl="0"/>
          <a:r>
            <a:rPr lang="en-US">
              <a:latin typeface="Calibri Light" panose="020F0302020204030204"/>
            </a:rPr>
            <a:t>2018: Trillium expands further and establishes 'The Center for Gynecological Care and Wellness'.</a:t>
          </a:r>
          <a:endParaRPr lang="en-US"/>
        </a:p>
      </dgm:t>
    </dgm:pt>
    <dgm:pt modelId="{B2B098DB-BFFC-4B0E-8D13-866DE2233965}" type="parTrans" cxnId="{4B30DCD7-7566-422D-9548-DA2AF8F91BEA}">
      <dgm:prSet/>
      <dgm:spPr/>
      <dgm:t>
        <a:bodyPr/>
        <a:lstStyle/>
        <a:p>
          <a:endParaRPr lang="en-US"/>
        </a:p>
      </dgm:t>
    </dgm:pt>
    <dgm:pt modelId="{A89C88AF-0FA0-46A9-94F8-29EF3F87129E}" type="sibTrans" cxnId="{4B30DCD7-7566-422D-9548-DA2AF8F91BEA}">
      <dgm:prSet/>
      <dgm:spPr/>
      <dgm:t>
        <a:bodyPr/>
        <a:lstStyle/>
        <a:p>
          <a:endParaRPr lang="en-US"/>
        </a:p>
      </dgm:t>
    </dgm:pt>
    <dgm:pt modelId="{5A54F572-35A1-46E8-B99E-65ABB0BD7AC3}">
      <dgm:prSet phldrT="[Text]" phldr="0"/>
      <dgm:spPr/>
      <dgm:t>
        <a:bodyPr/>
        <a:lstStyle/>
        <a:p>
          <a:pPr rtl="0"/>
          <a:r>
            <a:rPr lang="en-US">
              <a:latin typeface="Calibri Light" panose="020F0302020204030204"/>
            </a:rPr>
            <a:t>2019: Trillium Health expands services establishing the 170 clinic location for pediatric health care for children and young adults as well as gynecological services.</a:t>
          </a:r>
          <a:endParaRPr lang="en-US"/>
        </a:p>
      </dgm:t>
    </dgm:pt>
    <dgm:pt modelId="{E75E77A0-E952-4F32-9F3E-DAE2C80EC9D9}" type="parTrans" cxnId="{CA2E13B8-1049-4A8E-9B71-A8A048A56F3A}">
      <dgm:prSet/>
      <dgm:spPr/>
      <dgm:t>
        <a:bodyPr/>
        <a:lstStyle/>
        <a:p>
          <a:endParaRPr lang="en-US"/>
        </a:p>
      </dgm:t>
    </dgm:pt>
    <dgm:pt modelId="{39FF06C3-AB63-41D1-BFD3-153C0BFB907E}" type="sibTrans" cxnId="{CA2E13B8-1049-4A8E-9B71-A8A048A56F3A}">
      <dgm:prSet/>
      <dgm:spPr/>
      <dgm:t>
        <a:bodyPr/>
        <a:lstStyle/>
        <a:p>
          <a:endParaRPr lang="en-US"/>
        </a:p>
      </dgm:t>
    </dgm:pt>
    <dgm:pt modelId="{DB843CA5-5F56-453C-B435-80D61E744422}">
      <dgm:prSet phldrT="[Text]" phldr="0"/>
      <dgm:spPr/>
      <dgm:t>
        <a:bodyPr/>
        <a:lstStyle/>
        <a:p>
          <a:pPr rtl="0"/>
          <a:r>
            <a:rPr lang="en-US">
              <a:latin typeface="Calibri Light" panose="020F0302020204030204"/>
            </a:rPr>
            <a:t>2025: Trillium Health becomes a Federally Qualified Health Center, increasing access to federal resources to expand primary care and supportive services to better support the community.</a:t>
          </a:r>
        </a:p>
      </dgm:t>
    </dgm:pt>
    <dgm:pt modelId="{84A04683-B786-41D7-A0CF-0F84ADC30B56}" type="parTrans" cxnId="{40E49579-491C-44FB-AD47-D1E206C98CB4}">
      <dgm:prSet/>
      <dgm:spPr/>
      <dgm:t>
        <a:bodyPr/>
        <a:lstStyle/>
        <a:p>
          <a:endParaRPr lang="en-US"/>
        </a:p>
      </dgm:t>
    </dgm:pt>
    <dgm:pt modelId="{54927B62-EC2F-46C9-8204-EB658C9204F9}" type="sibTrans" cxnId="{40E49579-491C-44FB-AD47-D1E206C98CB4}">
      <dgm:prSet/>
      <dgm:spPr/>
      <dgm:t>
        <a:bodyPr/>
        <a:lstStyle/>
        <a:p>
          <a:endParaRPr lang="en-US"/>
        </a:p>
      </dgm:t>
    </dgm:pt>
    <dgm:pt modelId="{8B38554A-DCF1-4858-80DB-C8FBC7D1E645}">
      <dgm:prSet phldrT="[Text]" phldr="0"/>
      <dgm:spPr/>
      <dgm:t>
        <a:bodyPr/>
        <a:lstStyle/>
        <a:p>
          <a:pPr rtl="0"/>
          <a:r>
            <a:rPr lang="en-US">
              <a:latin typeface="Calibri Light" panose="020F0302020204030204"/>
            </a:rPr>
            <a:t>2022: The People Aging with HIV (PAWH) grant gets awarded to Trillium Health to start a program focused on supporting older adults (50+) with HIV.</a:t>
          </a:r>
        </a:p>
      </dgm:t>
    </dgm:pt>
    <dgm:pt modelId="{6B339325-0F3F-4F61-BAFA-23450E7DDF92}" type="parTrans" cxnId="{302B9994-8528-4558-B945-F8784683ACE4}">
      <dgm:prSet/>
      <dgm:spPr/>
    </dgm:pt>
    <dgm:pt modelId="{F5B95FD0-2042-42C1-944C-41CDF3710F8C}" type="sibTrans" cxnId="{302B9994-8528-4558-B945-F8784683ACE4}">
      <dgm:prSet/>
      <dgm:spPr/>
    </dgm:pt>
    <dgm:pt modelId="{73473A54-8B04-4511-9B59-EB2BFEF22402}" type="pres">
      <dgm:prSet presAssocID="{500A2B2F-9FEC-4C40-A931-58B07385D050}" presName="Name0" presStyleCnt="0">
        <dgm:presLayoutVars>
          <dgm:dir/>
          <dgm:resizeHandles/>
        </dgm:presLayoutVars>
      </dgm:prSet>
      <dgm:spPr/>
    </dgm:pt>
    <dgm:pt modelId="{71E5990B-03B4-46A6-AB96-886881779104}" type="pres">
      <dgm:prSet presAssocID="{45EE3917-EFFD-4E30-87EE-BE75AC6B0479}" presName="compNode" presStyleCnt="0"/>
      <dgm:spPr/>
    </dgm:pt>
    <dgm:pt modelId="{94742335-25B6-4ADC-8561-54A751E48986}" type="pres">
      <dgm:prSet presAssocID="{45EE3917-EFFD-4E30-87EE-BE75AC6B0479}" presName="dummyConnPt" presStyleCnt="0"/>
      <dgm:spPr/>
    </dgm:pt>
    <dgm:pt modelId="{3E6BDBC6-7ECA-4BB2-B2A7-881FDFD1C627}" type="pres">
      <dgm:prSet presAssocID="{45EE3917-EFFD-4E30-87EE-BE75AC6B0479}" presName="node" presStyleLbl="node1" presStyleIdx="0" presStyleCnt="9">
        <dgm:presLayoutVars>
          <dgm:bulletEnabled val="1"/>
        </dgm:presLayoutVars>
      </dgm:prSet>
      <dgm:spPr/>
    </dgm:pt>
    <dgm:pt modelId="{D371486F-D24B-4C4A-84DE-DAD4ECBCCFC1}" type="pres">
      <dgm:prSet presAssocID="{087D40D9-ADD4-4E8D-BE0E-99379DF7B890}" presName="sibTrans" presStyleLbl="bgSibTrans2D1" presStyleIdx="0" presStyleCnt="8"/>
      <dgm:spPr/>
    </dgm:pt>
    <dgm:pt modelId="{C1D976F2-47F5-4181-A1F9-7ADD2599756B}" type="pres">
      <dgm:prSet presAssocID="{B530CA20-71F7-4D48-8964-5E4713FA798B}" presName="compNode" presStyleCnt="0"/>
      <dgm:spPr/>
    </dgm:pt>
    <dgm:pt modelId="{A625FF87-152D-4BAB-811B-ABABDE5E7335}" type="pres">
      <dgm:prSet presAssocID="{B530CA20-71F7-4D48-8964-5E4713FA798B}" presName="dummyConnPt" presStyleCnt="0"/>
      <dgm:spPr/>
    </dgm:pt>
    <dgm:pt modelId="{1B30490F-9BD7-4786-B84A-480F3AF7CC07}" type="pres">
      <dgm:prSet presAssocID="{B530CA20-71F7-4D48-8964-5E4713FA798B}" presName="node" presStyleLbl="node1" presStyleIdx="1" presStyleCnt="9">
        <dgm:presLayoutVars>
          <dgm:bulletEnabled val="1"/>
        </dgm:presLayoutVars>
      </dgm:prSet>
      <dgm:spPr/>
    </dgm:pt>
    <dgm:pt modelId="{53637F46-C579-4AF8-A607-9C105C7D7380}" type="pres">
      <dgm:prSet presAssocID="{37042370-60B2-40A9-B373-E825AFCD4CD9}" presName="sibTrans" presStyleLbl="bgSibTrans2D1" presStyleIdx="1" presStyleCnt="8"/>
      <dgm:spPr/>
    </dgm:pt>
    <dgm:pt modelId="{E2ABE195-2326-4E0E-AC1B-CB69CE32494C}" type="pres">
      <dgm:prSet presAssocID="{F375FD01-EF45-45CE-B67F-FB8BA391E62C}" presName="compNode" presStyleCnt="0"/>
      <dgm:spPr/>
    </dgm:pt>
    <dgm:pt modelId="{556D4C17-B09D-4699-81AD-314EDAFEF483}" type="pres">
      <dgm:prSet presAssocID="{F375FD01-EF45-45CE-B67F-FB8BA391E62C}" presName="dummyConnPt" presStyleCnt="0"/>
      <dgm:spPr/>
    </dgm:pt>
    <dgm:pt modelId="{DBD7AC49-050A-4357-BD66-E698801729D3}" type="pres">
      <dgm:prSet presAssocID="{F375FD01-EF45-45CE-B67F-FB8BA391E62C}" presName="node" presStyleLbl="node1" presStyleIdx="2" presStyleCnt="9">
        <dgm:presLayoutVars>
          <dgm:bulletEnabled val="1"/>
        </dgm:presLayoutVars>
      </dgm:prSet>
      <dgm:spPr/>
    </dgm:pt>
    <dgm:pt modelId="{52001CED-E950-4BAC-A5BA-2588A0E66E29}" type="pres">
      <dgm:prSet presAssocID="{DD09A497-6364-420E-9341-8024FC509DEF}" presName="sibTrans" presStyleLbl="bgSibTrans2D1" presStyleIdx="2" presStyleCnt="8"/>
      <dgm:spPr/>
    </dgm:pt>
    <dgm:pt modelId="{9107EC1E-B6CE-4DA1-AA2C-14F268C0FBCB}" type="pres">
      <dgm:prSet presAssocID="{1AB994B9-192B-4EA6-8192-CEEF72529345}" presName="compNode" presStyleCnt="0"/>
      <dgm:spPr/>
    </dgm:pt>
    <dgm:pt modelId="{42EDC13E-369E-409D-8A27-193B6BFE5CF5}" type="pres">
      <dgm:prSet presAssocID="{1AB994B9-192B-4EA6-8192-CEEF72529345}" presName="dummyConnPt" presStyleCnt="0"/>
      <dgm:spPr/>
    </dgm:pt>
    <dgm:pt modelId="{3EB4C2FD-7903-4618-BB59-E2DAFA39E910}" type="pres">
      <dgm:prSet presAssocID="{1AB994B9-192B-4EA6-8192-CEEF72529345}" presName="node" presStyleLbl="node1" presStyleIdx="3" presStyleCnt="9">
        <dgm:presLayoutVars>
          <dgm:bulletEnabled val="1"/>
        </dgm:presLayoutVars>
      </dgm:prSet>
      <dgm:spPr/>
    </dgm:pt>
    <dgm:pt modelId="{3C773D34-7DEC-4639-AE44-D03506116740}" type="pres">
      <dgm:prSet presAssocID="{63520FBC-9EE9-48DB-94B3-8AB240B384C0}" presName="sibTrans" presStyleLbl="bgSibTrans2D1" presStyleIdx="3" presStyleCnt="8"/>
      <dgm:spPr/>
    </dgm:pt>
    <dgm:pt modelId="{EBECE120-6792-4EFC-B9FF-47E374C0963A}" type="pres">
      <dgm:prSet presAssocID="{96271626-291B-427F-AA0B-136B8D15EC02}" presName="compNode" presStyleCnt="0"/>
      <dgm:spPr/>
    </dgm:pt>
    <dgm:pt modelId="{D37E07AC-D930-4FF4-B925-19FFB2530E67}" type="pres">
      <dgm:prSet presAssocID="{96271626-291B-427F-AA0B-136B8D15EC02}" presName="dummyConnPt" presStyleCnt="0"/>
      <dgm:spPr/>
    </dgm:pt>
    <dgm:pt modelId="{A81289D6-066F-4B1F-8251-17FC8B6EF519}" type="pres">
      <dgm:prSet presAssocID="{96271626-291B-427F-AA0B-136B8D15EC02}" presName="node" presStyleLbl="node1" presStyleIdx="4" presStyleCnt="9">
        <dgm:presLayoutVars>
          <dgm:bulletEnabled val="1"/>
        </dgm:presLayoutVars>
      </dgm:prSet>
      <dgm:spPr/>
    </dgm:pt>
    <dgm:pt modelId="{E770EBBB-07F0-49A5-800D-E01A817C12E9}" type="pres">
      <dgm:prSet presAssocID="{B5B56D2F-1A3A-474D-9528-5C66ECB68C68}" presName="sibTrans" presStyleLbl="bgSibTrans2D1" presStyleIdx="4" presStyleCnt="8"/>
      <dgm:spPr/>
    </dgm:pt>
    <dgm:pt modelId="{28156882-1DD6-44F3-871F-48135F33BAE1}" type="pres">
      <dgm:prSet presAssocID="{1F9C97AC-E042-4FF4-9BAC-DB47B030C4A5}" presName="compNode" presStyleCnt="0"/>
      <dgm:spPr/>
    </dgm:pt>
    <dgm:pt modelId="{1E6E3ECE-A5A1-4C8B-82C8-582EC87A12FF}" type="pres">
      <dgm:prSet presAssocID="{1F9C97AC-E042-4FF4-9BAC-DB47B030C4A5}" presName="dummyConnPt" presStyleCnt="0"/>
      <dgm:spPr/>
    </dgm:pt>
    <dgm:pt modelId="{363D7835-D1B0-4C1F-B0C5-09AD743EBA91}" type="pres">
      <dgm:prSet presAssocID="{1F9C97AC-E042-4FF4-9BAC-DB47B030C4A5}" presName="node" presStyleLbl="node1" presStyleIdx="5" presStyleCnt="9">
        <dgm:presLayoutVars>
          <dgm:bulletEnabled val="1"/>
        </dgm:presLayoutVars>
      </dgm:prSet>
      <dgm:spPr/>
    </dgm:pt>
    <dgm:pt modelId="{99817CFB-A6A5-43B3-98AA-D28AA93F7074}" type="pres">
      <dgm:prSet presAssocID="{A89C88AF-0FA0-46A9-94F8-29EF3F87129E}" presName="sibTrans" presStyleLbl="bgSibTrans2D1" presStyleIdx="5" presStyleCnt="8"/>
      <dgm:spPr/>
    </dgm:pt>
    <dgm:pt modelId="{75DC430C-A5FB-44FF-82A7-CFAA131A9C65}" type="pres">
      <dgm:prSet presAssocID="{5A54F572-35A1-46E8-B99E-65ABB0BD7AC3}" presName="compNode" presStyleCnt="0"/>
      <dgm:spPr/>
    </dgm:pt>
    <dgm:pt modelId="{99685433-8C46-46BB-8B4C-26FD5615C00E}" type="pres">
      <dgm:prSet presAssocID="{5A54F572-35A1-46E8-B99E-65ABB0BD7AC3}" presName="dummyConnPt" presStyleCnt="0"/>
      <dgm:spPr/>
    </dgm:pt>
    <dgm:pt modelId="{40E10830-5496-4328-9D5C-937843E0D529}" type="pres">
      <dgm:prSet presAssocID="{5A54F572-35A1-46E8-B99E-65ABB0BD7AC3}" presName="node" presStyleLbl="node1" presStyleIdx="6" presStyleCnt="9">
        <dgm:presLayoutVars>
          <dgm:bulletEnabled val="1"/>
        </dgm:presLayoutVars>
      </dgm:prSet>
      <dgm:spPr/>
    </dgm:pt>
    <dgm:pt modelId="{5D483196-3299-4BD7-80FB-F7D1E543A879}" type="pres">
      <dgm:prSet presAssocID="{39FF06C3-AB63-41D1-BFD3-153C0BFB907E}" presName="sibTrans" presStyleLbl="bgSibTrans2D1" presStyleIdx="6" presStyleCnt="8"/>
      <dgm:spPr/>
    </dgm:pt>
    <dgm:pt modelId="{49860CFF-0C13-4BBE-A324-568640FCC72B}" type="pres">
      <dgm:prSet presAssocID="{8B38554A-DCF1-4858-80DB-C8FBC7D1E645}" presName="compNode" presStyleCnt="0"/>
      <dgm:spPr/>
    </dgm:pt>
    <dgm:pt modelId="{F4D4B9CE-7E3D-4CDD-8AF3-94E75DCFC42A}" type="pres">
      <dgm:prSet presAssocID="{8B38554A-DCF1-4858-80DB-C8FBC7D1E645}" presName="dummyConnPt" presStyleCnt="0"/>
      <dgm:spPr/>
    </dgm:pt>
    <dgm:pt modelId="{F851981B-4839-474B-82FC-F16BDB4B2AB0}" type="pres">
      <dgm:prSet presAssocID="{8B38554A-DCF1-4858-80DB-C8FBC7D1E645}" presName="node" presStyleLbl="node1" presStyleIdx="7" presStyleCnt="9">
        <dgm:presLayoutVars>
          <dgm:bulletEnabled val="1"/>
        </dgm:presLayoutVars>
      </dgm:prSet>
      <dgm:spPr/>
    </dgm:pt>
    <dgm:pt modelId="{6DFBC557-9BC0-40A4-B3E4-E37B180BEB8B}" type="pres">
      <dgm:prSet presAssocID="{F5B95FD0-2042-42C1-944C-41CDF3710F8C}" presName="sibTrans" presStyleLbl="bgSibTrans2D1" presStyleIdx="7" presStyleCnt="8"/>
      <dgm:spPr/>
    </dgm:pt>
    <dgm:pt modelId="{53A10839-1DD1-42F5-A9ED-CD7F9C76D8D0}" type="pres">
      <dgm:prSet presAssocID="{DB843CA5-5F56-453C-B435-80D61E744422}" presName="compNode" presStyleCnt="0"/>
      <dgm:spPr/>
    </dgm:pt>
    <dgm:pt modelId="{47283DFB-056A-405D-AA85-06F0C8FE7504}" type="pres">
      <dgm:prSet presAssocID="{DB843CA5-5F56-453C-B435-80D61E744422}" presName="dummyConnPt" presStyleCnt="0"/>
      <dgm:spPr/>
    </dgm:pt>
    <dgm:pt modelId="{D380E2A3-00AC-4A22-BE4F-5F81579A691F}" type="pres">
      <dgm:prSet presAssocID="{DB843CA5-5F56-453C-B435-80D61E744422}" presName="node" presStyleLbl="node1" presStyleIdx="8" presStyleCnt="9">
        <dgm:presLayoutVars>
          <dgm:bulletEnabled val="1"/>
        </dgm:presLayoutVars>
      </dgm:prSet>
      <dgm:spPr/>
    </dgm:pt>
  </dgm:ptLst>
  <dgm:cxnLst>
    <dgm:cxn modelId="{B157DC39-369B-4753-8D73-32C96E6F5717}" type="presOf" srcId="{A89C88AF-0FA0-46A9-94F8-29EF3F87129E}" destId="{99817CFB-A6A5-43B3-98AA-D28AA93F7074}" srcOrd="0" destOrd="0" presId="urn:microsoft.com/office/officeart/2005/8/layout/bProcess4"/>
    <dgm:cxn modelId="{D8A0A73B-1B21-454D-8284-563863B8149F}" type="presOf" srcId="{63520FBC-9EE9-48DB-94B3-8AB240B384C0}" destId="{3C773D34-7DEC-4639-AE44-D03506116740}" srcOrd="0" destOrd="0" presId="urn:microsoft.com/office/officeart/2005/8/layout/bProcess4"/>
    <dgm:cxn modelId="{5B13133F-C382-4736-A8A9-5337F87FF8B6}" type="presOf" srcId="{45EE3917-EFFD-4E30-87EE-BE75AC6B0479}" destId="{3E6BDBC6-7ECA-4BB2-B2A7-881FDFD1C627}" srcOrd="0" destOrd="0" presId="urn:microsoft.com/office/officeart/2005/8/layout/bProcess4"/>
    <dgm:cxn modelId="{2F1A8941-AF5E-4E09-81BE-D815D04A55CF}" type="presOf" srcId="{5A54F572-35A1-46E8-B99E-65ABB0BD7AC3}" destId="{40E10830-5496-4328-9D5C-937843E0D529}" srcOrd="0" destOrd="0" presId="urn:microsoft.com/office/officeart/2005/8/layout/bProcess4"/>
    <dgm:cxn modelId="{C0924264-A2DD-42A5-BECF-990BC828FB29}" type="presOf" srcId="{F5B95FD0-2042-42C1-944C-41CDF3710F8C}" destId="{6DFBC557-9BC0-40A4-B3E4-E37B180BEB8B}" srcOrd="0" destOrd="0" presId="urn:microsoft.com/office/officeart/2005/8/layout/bProcess4"/>
    <dgm:cxn modelId="{97939D67-A9D5-43C8-85E8-DA0124A307DC}" type="presOf" srcId="{8B38554A-DCF1-4858-80DB-C8FBC7D1E645}" destId="{F851981B-4839-474B-82FC-F16BDB4B2AB0}" srcOrd="0" destOrd="0" presId="urn:microsoft.com/office/officeart/2005/8/layout/bProcess4"/>
    <dgm:cxn modelId="{8CA31069-C2CA-4A4D-8ACD-B45533B9BA0B}" type="presOf" srcId="{087D40D9-ADD4-4E8D-BE0E-99379DF7B890}" destId="{D371486F-D24B-4C4A-84DE-DAD4ECBCCFC1}" srcOrd="0" destOrd="0" presId="urn:microsoft.com/office/officeart/2005/8/layout/bProcess4"/>
    <dgm:cxn modelId="{B75B4B4B-E350-48DC-9132-1F37C468C239}" type="presOf" srcId="{39FF06C3-AB63-41D1-BFD3-153C0BFB907E}" destId="{5D483196-3299-4BD7-80FB-F7D1E543A879}" srcOrd="0" destOrd="0" presId="urn:microsoft.com/office/officeart/2005/8/layout/bProcess4"/>
    <dgm:cxn modelId="{90EA5B6C-A8EE-443E-9607-74E59E1252A4}" srcId="{500A2B2F-9FEC-4C40-A931-58B07385D050}" destId="{45EE3917-EFFD-4E30-87EE-BE75AC6B0479}" srcOrd="0" destOrd="0" parTransId="{E0247242-EBE7-4ED5-8787-F890332B2E1C}" sibTransId="{087D40D9-ADD4-4E8D-BE0E-99379DF7B890}"/>
    <dgm:cxn modelId="{8FAB5A73-A444-40B0-AC94-CD5FF8B4D11A}" srcId="{500A2B2F-9FEC-4C40-A931-58B07385D050}" destId="{F375FD01-EF45-45CE-B67F-FB8BA391E62C}" srcOrd="2" destOrd="0" parTransId="{37DAA04A-F09E-48DB-8D8C-9267F4F04318}" sibTransId="{DD09A497-6364-420E-9341-8024FC509DEF}"/>
    <dgm:cxn modelId="{9E6FB553-00C9-4455-81B4-18E39E330DE1}" type="presOf" srcId="{96271626-291B-427F-AA0B-136B8D15EC02}" destId="{A81289D6-066F-4B1F-8251-17FC8B6EF519}" srcOrd="0" destOrd="0" presId="urn:microsoft.com/office/officeart/2005/8/layout/bProcess4"/>
    <dgm:cxn modelId="{40E49579-491C-44FB-AD47-D1E206C98CB4}" srcId="{500A2B2F-9FEC-4C40-A931-58B07385D050}" destId="{DB843CA5-5F56-453C-B435-80D61E744422}" srcOrd="8" destOrd="0" parTransId="{84A04683-B786-41D7-A0CF-0F84ADC30B56}" sibTransId="{54927B62-EC2F-46C9-8204-EB658C9204F9}"/>
    <dgm:cxn modelId="{34D9AA80-AEFC-4D19-A42C-CD8CE0D4972E}" type="presOf" srcId="{F375FD01-EF45-45CE-B67F-FB8BA391E62C}" destId="{DBD7AC49-050A-4357-BD66-E698801729D3}" srcOrd="0" destOrd="0" presId="urn:microsoft.com/office/officeart/2005/8/layout/bProcess4"/>
    <dgm:cxn modelId="{BCDA9792-645C-4DB9-B938-0DA53E3E42B5}" type="presOf" srcId="{B5B56D2F-1A3A-474D-9528-5C66ECB68C68}" destId="{E770EBBB-07F0-49A5-800D-E01A817C12E9}" srcOrd="0" destOrd="0" presId="urn:microsoft.com/office/officeart/2005/8/layout/bProcess4"/>
    <dgm:cxn modelId="{302B9994-8528-4558-B945-F8784683ACE4}" srcId="{500A2B2F-9FEC-4C40-A931-58B07385D050}" destId="{8B38554A-DCF1-4858-80DB-C8FBC7D1E645}" srcOrd="7" destOrd="0" parTransId="{6B339325-0F3F-4F61-BAFA-23450E7DDF92}" sibTransId="{F5B95FD0-2042-42C1-944C-41CDF3710F8C}"/>
    <dgm:cxn modelId="{AF7F7499-30B0-4B34-8191-514C57699AF2}" type="presOf" srcId="{B530CA20-71F7-4D48-8964-5E4713FA798B}" destId="{1B30490F-9BD7-4786-B84A-480F3AF7CC07}" srcOrd="0" destOrd="0" presId="urn:microsoft.com/office/officeart/2005/8/layout/bProcess4"/>
    <dgm:cxn modelId="{CA2E13B8-1049-4A8E-9B71-A8A048A56F3A}" srcId="{500A2B2F-9FEC-4C40-A931-58B07385D050}" destId="{5A54F572-35A1-46E8-B99E-65ABB0BD7AC3}" srcOrd="6" destOrd="0" parTransId="{E75E77A0-E952-4F32-9F3E-DAE2C80EC9D9}" sibTransId="{39FF06C3-AB63-41D1-BFD3-153C0BFB907E}"/>
    <dgm:cxn modelId="{1570B8BA-3504-4750-A606-16D17655A5D5}" srcId="{500A2B2F-9FEC-4C40-A931-58B07385D050}" destId="{96271626-291B-427F-AA0B-136B8D15EC02}" srcOrd="4" destOrd="0" parTransId="{EB19B35E-056F-4067-B405-19A100691FD4}" sibTransId="{B5B56D2F-1A3A-474D-9528-5C66ECB68C68}"/>
    <dgm:cxn modelId="{D17586C0-A738-4C58-AE83-62D521884D97}" type="presOf" srcId="{37042370-60B2-40A9-B373-E825AFCD4CD9}" destId="{53637F46-C579-4AF8-A607-9C105C7D7380}" srcOrd="0" destOrd="0" presId="urn:microsoft.com/office/officeart/2005/8/layout/bProcess4"/>
    <dgm:cxn modelId="{853B58D4-1A58-4FCC-BA9C-12878079F1C1}" srcId="{500A2B2F-9FEC-4C40-A931-58B07385D050}" destId="{1AB994B9-192B-4EA6-8192-CEEF72529345}" srcOrd="3" destOrd="0" parTransId="{8426E11F-F63C-4425-A00B-F6925660F1BB}" sibTransId="{63520FBC-9EE9-48DB-94B3-8AB240B384C0}"/>
    <dgm:cxn modelId="{B71A6BD7-116D-49E3-9623-F3E8563A8856}" type="presOf" srcId="{1F9C97AC-E042-4FF4-9BAC-DB47B030C4A5}" destId="{363D7835-D1B0-4C1F-B0C5-09AD743EBA91}" srcOrd="0" destOrd="0" presId="urn:microsoft.com/office/officeart/2005/8/layout/bProcess4"/>
    <dgm:cxn modelId="{4B30DCD7-7566-422D-9548-DA2AF8F91BEA}" srcId="{500A2B2F-9FEC-4C40-A931-58B07385D050}" destId="{1F9C97AC-E042-4FF4-9BAC-DB47B030C4A5}" srcOrd="5" destOrd="0" parTransId="{B2B098DB-BFFC-4B0E-8D13-866DE2233965}" sibTransId="{A89C88AF-0FA0-46A9-94F8-29EF3F87129E}"/>
    <dgm:cxn modelId="{E2DE2DDC-DA38-488F-A8A2-B20458644446}" type="presOf" srcId="{DB843CA5-5F56-453C-B435-80D61E744422}" destId="{D380E2A3-00AC-4A22-BE4F-5F81579A691F}" srcOrd="0" destOrd="0" presId="urn:microsoft.com/office/officeart/2005/8/layout/bProcess4"/>
    <dgm:cxn modelId="{B157E1DF-B63E-49B7-B4F9-232521703E68}" srcId="{500A2B2F-9FEC-4C40-A931-58B07385D050}" destId="{B530CA20-71F7-4D48-8964-5E4713FA798B}" srcOrd="1" destOrd="0" parTransId="{E5FB806B-DABA-4243-B198-B756FA8CCDE2}" sibTransId="{37042370-60B2-40A9-B373-E825AFCD4CD9}"/>
    <dgm:cxn modelId="{FFEFA8E5-E842-466C-9A49-6779B20BE549}" type="presOf" srcId="{1AB994B9-192B-4EA6-8192-CEEF72529345}" destId="{3EB4C2FD-7903-4618-BB59-E2DAFA39E910}" srcOrd="0" destOrd="0" presId="urn:microsoft.com/office/officeart/2005/8/layout/bProcess4"/>
    <dgm:cxn modelId="{09250FF3-4ACC-4AD7-B458-E44160B9D32E}" type="presOf" srcId="{500A2B2F-9FEC-4C40-A931-58B07385D050}" destId="{73473A54-8B04-4511-9B59-EB2BFEF22402}" srcOrd="0" destOrd="0" presId="urn:microsoft.com/office/officeart/2005/8/layout/bProcess4"/>
    <dgm:cxn modelId="{7885B1F9-0A9D-4279-9A6C-D977332E2419}" type="presOf" srcId="{DD09A497-6364-420E-9341-8024FC509DEF}" destId="{52001CED-E950-4BAC-A5BA-2588A0E66E29}" srcOrd="0" destOrd="0" presId="urn:microsoft.com/office/officeart/2005/8/layout/bProcess4"/>
    <dgm:cxn modelId="{A24C2204-8025-4353-B4CE-B4BFC717BBF5}" type="presParOf" srcId="{73473A54-8B04-4511-9B59-EB2BFEF22402}" destId="{71E5990B-03B4-46A6-AB96-886881779104}" srcOrd="0" destOrd="0" presId="urn:microsoft.com/office/officeart/2005/8/layout/bProcess4"/>
    <dgm:cxn modelId="{78778732-DF37-4B33-A85F-D7E24467DA62}" type="presParOf" srcId="{71E5990B-03B4-46A6-AB96-886881779104}" destId="{94742335-25B6-4ADC-8561-54A751E48986}" srcOrd="0" destOrd="0" presId="urn:microsoft.com/office/officeart/2005/8/layout/bProcess4"/>
    <dgm:cxn modelId="{2FF08C4D-2E55-4864-9E25-6B4871AC4A28}" type="presParOf" srcId="{71E5990B-03B4-46A6-AB96-886881779104}" destId="{3E6BDBC6-7ECA-4BB2-B2A7-881FDFD1C627}" srcOrd="1" destOrd="0" presId="urn:microsoft.com/office/officeart/2005/8/layout/bProcess4"/>
    <dgm:cxn modelId="{233A7654-6A4E-44A4-9504-2B86748B359A}" type="presParOf" srcId="{73473A54-8B04-4511-9B59-EB2BFEF22402}" destId="{D371486F-D24B-4C4A-84DE-DAD4ECBCCFC1}" srcOrd="1" destOrd="0" presId="urn:microsoft.com/office/officeart/2005/8/layout/bProcess4"/>
    <dgm:cxn modelId="{1E0915C2-E1A8-4A56-8A24-9BFB820D5E6D}" type="presParOf" srcId="{73473A54-8B04-4511-9B59-EB2BFEF22402}" destId="{C1D976F2-47F5-4181-A1F9-7ADD2599756B}" srcOrd="2" destOrd="0" presId="urn:microsoft.com/office/officeart/2005/8/layout/bProcess4"/>
    <dgm:cxn modelId="{616696E8-5283-44CB-87A9-40311AA5C434}" type="presParOf" srcId="{C1D976F2-47F5-4181-A1F9-7ADD2599756B}" destId="{A625FF87-152D-4BAB-811B-ABABDE5E7335}" srcOrd="0" destOrd="0" presId="urn:microsoft.com/office/officeart/2005/8/layout/bProcess4"/>
    <dgm:cxn modelId="{BD13A048-7128-4D94-AC57-EEFEE0C9C4B7}" type="presParOf" srcId="{C1D976F2-47F5-4181-A1F9-7ADD2599756B}" destId="{1B30490F-9BD7-4786-B84A-480F3AF7CC07}" srcOrd="1" destOrd="0" presId="urn:microsoft.com/office/officeart/2005/8/layout/bProcess4"/>
    <dgm:cxn modelId="{3342FBFA-53D4-4C7F-9328-F6941FDE203E}" type="presParOf" srcId="{73473A54-8B04-4511-9B59-EB2BFEF22402}" destId="{53637F46-C579-4AF8-A607-9C105C7D7380}" srcOrd="3" destOrd="0" presId="urn:microsoft.com/office/officeart/2005/8/layout/bProcess4"/>
    <dgm:cxn modelId="{3089C05C-BDD8-4D55-82EF-F4972583B52A}" type="presParOf" srcId="{73473A54-8B04-4511-9B59-EB2BFEF22402}" destId="{E2ABE195-2326-4E0E-AC1B-CB69CE32494C}" srcOrd="4" destOrd="0" presId="urn:microsoft.com/office/officeart/2005/8/layout/bProcess4"/>
    <dgm:cxn modelId="{6A8FEC80-50A0-4424-AF3D-54B69AB13E00}" type="presParOf" srcId="{E2ABE195-2326-4E0E-AC1B-CB69CE32494C}" destId="{556D4C17-B09D-4699-81AD-314EDAFEF483}" srcOrd="0" destOrd="0" presId="urn:microsoft.com/office/officeart/2005/8/layout/bProcess4"/>
    <dgm:cxn modelId="{BC609581-8145-4D09-BA84-5E0A2A4631DC}" type="presParOf" srcId="{E2ABE195-2326-4E0E-AC1B-CB69CE32494C}" destId="{DBD7AC49-050A-4357-BD66-E698801729D3}" srcOrd="1" destOrd="0" presId="urn:microsoft.com/office/officeart/2005/8/layout/bProcess4"/>
    <dgm:cxn modelId="{EEF6490F-6592-4AEE-BFD0-B84009BA0562}" type="presParOf" srcId="{73473A54-8B04-4511-9B59-EB2BFEF22402}" destId="{52001CED-E950-4BAC-A5BA-2588A0E66E29}" srcOrd="5" destOrd="0" presId="urn:microsoft.com/office/officeart/2005/8/layout/bProcess4"/>
    <dgm:cxn modelId="{5FB3F9FB-AA37-4C4B-9290-645687D55B9B}" type="presParOf" srcId="{73473A54-8B04-4511-9B59-EB2BFEF22402}" destId="{9107EC1E-B6CE-4DA1-AA2C-14F268C0FBCB}" srcOrd="6" destOrd="0" presId="urn:microsoft.com/office/officeart/2005/8/layout/bProcess4"/>
    <dgm:cxn modelId="{B5567F58-5F51-41EA-A9D9-9CED41AA3BC5}" type="presParOf" srcId="{9107EC1E-B6CE-4DA1-AA2C-14F268C0FBCB}" destId="{42EDC13E-369E-409D-8A27-193B6BFE5CF5}" srcOrd="0" destOrd="0" presId="urn:microsoft.com/office/officeart/2005/8/layout/bProcess4"/>
    <dgm:cxn modelId="{04B65BB1-D26E-4A8D-80F1-FCCBD3E83448}" type="presParOf" srcId="{9107EC1E-B6CE-4DA1-AA2C-14F268C0FBCB}" destId="{3EB4C2FD-7903-4618-BB59-E2DAFA39E910}" srcOrd="1" destOrd="0" presId="urn:microsoft.com/office/officeart/2005/8/layout/bProcess4"/>
    <dgm:cxn modelId="{808AF8B6-5E01-43F8-A085-C6E02DA5DBC2}" type="presParOf" srcId="{73473A54-8B04-4511-9B59-EB2BFEF22402}" destId="{3C773D34-7DEC-4639-AE44-D03506116740}" srcOrd="7" destOrd="0" presId="urn:microsoft.com/office/officeart/2005/8/layout/bProcess4"/>
    <dgm:cxn modelId="{62A11AEF-9D35-4D78-BC9D-9AE5FEE38AEE}" type="presParOf" srcId="{73473A54-8B04-4511-9B59-EB2BFEF22402}" destId="{EBECE120-6792-4EFC-B9FF-47E374C0963A}" srcOrd="8" destOrd="0" presId="urn:microsoft.com/office/officeart/2005/8/layout/bProcess4"/>
    <dgm:cxn modelId="{4C75EABE-D8B0-4023-B270-F49DC1105D92}" type="presParOf" srcId="{EBECE120-6792-4EFC-B9FF-47E374C0963A}" destId="{D37E07AC-D930-4FF4-B925-19FFB2530E67}" srcOrd="0" destOrd="0" presId="urn:microsoft.com/office/officeart/2005/8/layout/bProcess4"/>
    <dgm:cxn modelId="{209D0566-C194-4427-A48E-0235ECC4F95C}" type="presParOf" srcId="{EBECE120-6792-4EFC-B9FF-47E374C0963A}" destId="{A81289D6-066F-4B1F-8251-17FC8B6EF519}" srcOrd="1" destOrd="0" presId="urn:microsoft.com/office/officeart/2005/8/layout/bProcess4"/>
    <dgm:cxn modelId="{C76E8A94-D8BA-44AA-A904-8F012B17592C}" type="presParOf" srcId="{73473A54-8B04-4511-9B59-EB2BFEF22402}" destId="{E770EBBB-07F0-49A5-800D-E01A817C12E9}" srcOrd="9" destOrd="0" presId="urn:microsoft.com/office/officeart/2005/8/layout/bProcess4"/>
    <dgm:cxn modelId="{4E924119-2BF7-4E6E-BE38-EC866550CBB0}" type="presParOf" srcId="{73473A54-8B04-4511-9B59-EB2BFEF22402}" destId="{28156882-1DD6-44F3-871F-48135F33BAE1}" srcOrd="10" destOrd="0" presId="urn:microsoft.com/office/officeart/2005/8/layout/bProcess4"/>
    <dgm:cxn modelId="{3041BA3E-8587-4DD5-9E5F-EBA86437B6E5}" type="presParOf" srcId="{28156882-1DD6-44F3-871F-48135F33BAE1}" destId="{1E6E3ECE-A5A1-4C8B-82C8-582EC87A12FF}" srcOrd="0" destOrd="0" presId="urn:microsoft.com/office/officeart/2005/8/layout/bProcess4"/>
    <dgm:cxn modelId="{3E5D6685-C874-4987-8CE5-7B7D4616ADE5}" type="presParOf" srcId="{28156882-1DD6-44F3-871F-48135F33BAE1}" destId="{363D7835-D1B0-4C1F-B0C5-09AD743EBA91}" srcOrd="1" destOrd="0" presId="urn:microsoft.com/office/officeart/2005/8/layout/bProcess4"/>
    <dgm:cxn modelId="{57D6E792-5DB2-48D0-A7E7-1E4A962E726C}" type="presParOf" srcId="{73473A54-8B04-4511-9B59-EB2BFEF22402}" destId="{99817CFB-A6A5-43B3-98AA-D28AA93F7074}" srcOrd="11" destOrd="0" presId="urn:microsoft.com/office/officeart/2005/8/layout/bProcess4"/>
    <dgm:cxn modelId="{4E45B1D4-D83D-4F35-9209-91390FDE4338}" type="presParOf" srcId="{73473A54-8B04-4511-9B59-EB2BFEF22402}" destId="{75DC430C-A5FB-44FF-82A7-CFAA131A9C65}" srcOrd="12" destOrd="0" presId="urn:microsoft.com/office/officeart/2005/8/layout/bProcess4"/>
    <dgm:cxn modelId="{E37B2764-9790-4D6E-9ED2-0766383DCE54}" type="presParOf" srcId="{75DC430C-A5FB-44FF-82A7-CFAA131A9C65}" destId="{99685433-8C46-46BB-8B4C-26FD5615C00E}" srcOrd="0" destOrd="0" presId="urn:microsoft.com/office/officeart/2005/8/layout/bProcess4"/>
    <dgm:cxn modelId="{792DA8AE-E38E-4488-B0BB-82F9BF37E988}" type="presParOf" srcId="{75DC430C-A5FB-44FF-82A7-CFAA131A9C65}" destId="{40E10830-5496-4328-9D5C-937843E0D529}" srcOrd="1" destOrd="0" presId="urn:microsoft.com/office/officeart/2005/8/layout/bProcess4"/>
    <dgm:cxn modelId="{B77C8A51-9466-41EE-86E0-1DF2DECB7267}" type="presParOf" srcId="{73473A54-8B04-4511-9B59-EB2BFEF22402}" destId="{5D483196-3299-4BD7-80FB-F7D1E543A879}" srcOrd="13" destOrd="0" presId="urn:microsoft.com/office/officeart/2005/8/layout/bProcess4"/>
    <dgm:cxn modelId="{01A7773C-2320-43E5-B0E5-A3CD19147C23}" type="presParOf" srcId="{73473A54-8B04-4511-9B59-EB2BFEF22402}" destId="{49860CFF-0C13-4BBE-A324-568640FCC72B}" srcOrd="14" destOrd="0" presId="urn:microsoft.com/office/officeart/2005/8/layout/bProcess4"/>
    <dgm:cxn modelId="{B2EA1173-E1D9-4640-AE7A-279DB5FE099F}" type="presParOf" srcId="{49860CFF-0C13-4BBE-A324-568640FCC72B}" destId="{F4D4B9CE-7E3D-4CDD-8AF3-94E75DCFC42A}" srcOrd="0" destOrd="0" presId="urn:microsoft.com/office/officeart/2005/8/layout/bProcess4"/>
    <dgm:cxn modelId="{80F2F226-0064-44FE-855B-D83104C2BC3C}" type="presParOf" srcId="{49860CFF-0C13-4BBE-A324-568640FCC72B}" destId="{F851981B-4839-474B-82FC-F16BDB4B2AB0}" srcOrd="1" destOrd="0" presId="urn:microsoft.com/office/officeart/2005/8/layout/bProcess4"/>
    <dgm:cxn modelId="{6F3AF98E-A575-4818-BC24-BA58611900E1}" type="presParOf" srcId="{73473A54-8B04-4511-9B59-EB2BFEF22402}" destId="{6DFBC557-9BC0-40A4-B3E4-E37B180BEB8B}" srcOrd="15" destOrd="0" presId="urn:microsoft.com/office/officeart/2005/8/layout/bProcess4"/>
    <dgm:cxn modelId="{61D8F358-8EF7-47A5-9CD3-82613916B17F}" type="presParOf" srcId="{73473A54-8B04-4511-9B59-EB2BFEF22402}" destId="{53A10839-1DD1-42F5-A9ED-CD7F9C76D8D0}" srcOrd="16" destOrd="0" presId="urn:microsoft.com/office/officeart/2005/8/layout/bProcess4"/>
    <dgm:cxn modelId="{1B1A0B6F-DD5E-459E-A9F9-2A6D5161378D}" type="presParOf" srcId="{53A10839-1DD1-42F5-A9ED-CD7F9C76D8D0}" destId="{47283DFB-056A-405D-AA85-06F0C8FE7504}" srcOrd="0" destOrd="0" presId="urn:microsoft.com/office/officeart/2005/8/layout/bProcess4"/>
    <dgm:cxn modelId="{68156F63-BBDF-4824-ACBA-BF20037EC95C}" type="presParOf" srcId="{53A10839-1DD1-42F5-A9ED-CD7F9C76D8D0}" destId="{D380E2A3-00AC-4A22-BE4F-5F81579A691F}"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564C55-70D7-458D-8EB6-B87028372FF5}" type="doc">
      <dgm:prSet loTypeId="urn:microsoft.com/office/officeart/2005/8/layout/cycle6" loCatId="cycle" qsTypeId="urn:microsoft.com/office/officeart/2005/8/quickstyle/simple1#3" qsCatId="simple" csTypeId="urn:microsoft.com/office/officeart/2005/8/colors/accent1_2#1" csCatId="accent1" phldr="1"/>
      <dgm:spPr/>
      <dgm:t>
        <a:bodyPr/>
        <a:lstStyle/>
        <a:p>
          <a:endParaRPr lang="en-US"/>
        </a:p>
      </dgm:t>
    </dgm:pt>
    <dgm:pt modelId="{13BF4405-35FA-4E41-A3AC-6A98761CFE6B}">
      <dgm:prSet phldrT="[Text]" phldr="0"/>
      <dgm:spPr/>
      <dgm:t>
        <a:bodyPr/>
        <a:lstStyle/>
        <a:p>
          <a:pPr rtl="0"/>
          <a:r>
            <a:rPr lang="en-US">
              <a:latin typeface="Calibri Light" panose="020F0302020204030204"/>
            </a:rPr>
            <a:t>Medical Care Team (Primary and Specialty Care Providers)</a:t>
          </a:r>
          <a:endParaRPr lang="en-US"/>
        </a:p>
      </dgm:t>
    </dgm:pt>
    <dgm:pt modelId="{EBEBD2EA-0F61-4A1F-86C3-5126E01656D7}" type="parTrans" cxnId="{51D4D227-CABB-4F14-B1A7-0EEB92434AC7}">
      <dgm:prSet/>
      <dgm:spPr/>
      <dgm:t>
        <a:bodyPr/>
        <a:lstStyle/>
        <a:p>
          <a:endParaRPr lang="en-US"/>
        </a:p>
      </dgm:t>
    </dgm:pt>
    <dgm:pt modelId="{2C0D019A-3C01-4651-B31D-52B64085830B}" type="sibTrans" cxnId="{51D4D227-CABB-4F14-B1A7-0EEB92434AC7}">
      <dgm:prSet/>
      <dgm:spPr/>
      <dgm:t>
        <a:bodyPr/>
        <a:lstStyle/>
        <a:p>
          <a:endParaRPr lang="en-US"/>
        </a:p>
      </dgm:t>
    </dgm:pt>
    <dgm:pt modelId="{A1E93337-96E1-423F-B230-2145F4120BA3}">
      <dgm:prSet phldrT="[Text]" phldr="0"/>
      <dgm:spPr/>
      <dgm:t>
        <a:bodyPr/>
        <a:lstStyle/>
        <a:p>
          <a:pPr rtl="0"/>
          <a:r>
            <a:rPr lang="en-US">
              <a:latin typeface="Calibri Light" panose="020F0302020204030204"/>
            </a:rPr>
            <a:t>Medical Case Manager</a:t>
          </a:r>
          <a:endParaRPr lang="en-US"/>
        </a:p>
      </dgm:t>
    </dgm:pt>
    <dgm:pt modelId="{54B5B911-B7FF-4A4B-8411-3C8B21E66DF0}" type="parTrans" cxnId="{EAB806BD-5AD7-4A4F-A3AE-77823443D40F}">
      <dgm:prSet/>
      <dgm:spPr/>
      <dgm:t>
        <a:bodyPr/>
        <a:lstStyle/>
        <a:p>
          <a:endParaRPr lang="en-US"/>
        </a:p>
      </dgm:t>
    </dgm:pt>
    <dgm:pt modelId="{2D361C2A-5BBE-4AF1-88AB-24FADEB3EC82}" type="sibTrans" cxnId="{EAB806BD-5AD7-4A4F-A3AE-77823443D40F}">
      <dgm:prSet/>
      <dgm:spPr/>
      <dgm:t>
        <a:bodyPr/>
        <a:lstStyle/>
        <a:p>
          <a:endParaRPr lang="en-US"/>
        </a:p>
      </dgm:t>
    </dgm:pt>
    <dgm:pt modelId="{34BF3D53-1023-4203-9CA4-9C3848CEED21}">
      <dgm:prSet phldrT="[Text]" phldr="0"/>
      <dgm:spPr/>
      <dgm:t>
        <a:bodyPr/>
        <a:lstStyle/>
        <a:p>
          <a:pPr rtl="0"/>
          <a:r>
            <a:rPr lang="en-US">
              <a:latin typeface="Calibri Light" panose="020F0302020204030204"/>
            </a:rPr>
            <a:t>Registered Nurse</a:t>
          </a:r>
          <a:endParaRPr lang="en-US"/>
        </a:p>
      </dgm:t>
    </dgm:pt>
    <dgm:pt modelId="{96AA203C-30E1-4509-B89E-C2E0E741B955}" type="parTrans" cxnId="{5925BA70-300F-4B4D-B068-897F79492FFB}">
      <dgm:prSet/>
      <dgm:spPr/>
      <dgm:t>
        <a:bodyPr/>
        <a:lstStyle/>
        <a:p>
          <a:endParaRPr lang="en-US"/>
        </a:p>
      </dgm:t>
    </dgm:pt>
    <dgm:pt modelId="{35259EDE-0E73-469A-B147-2B718BB7E1DB}" type="sibTrans" cxnId="{5925BA70-300F-4B4D-B068-897F79492FFB}">
      <dgm:prSet/>
      <dgm:spPr/>
      <dgm:t>
        <a:bodyPr/>
        <a:lstStyle/>
        <a:p>
          <a:endParaRPr lang="en-US"/>
        </a:p>
      </dgm:t>
    </dgm:pt>
    <dgm:pt modelId="{8D2E7A88-6FBC-4EF0-8424-94658B9A31B4}">
      <dgm:prSet phldrT="[Text]" phldr="0"/>
      <dgm:spPr/>
      <dgm:t>
        <a:bodyPr/>
        <a:lstStyle/>
        <a:p>
          <a:pPr rtl="0"/>
          <a:r>
            <a:rPr lang="en-US">
              <a:latin typeface="Calibri Light" panose="020F0302020204030204"/>
            </a:rPr>
            <a:t>Health Services Navigator/Peer</a:t>
          </a:r>
          <a:endParaRPr lang="en-US"/>
        </a:p>
      </dgm:t>
    </dgm:pt>
    <dgm:pt modelId="{D8DCD961-F3C2-4E40-8991-771F23F14CAA}" type="parTrans" cxnId="{62E5AD5B-52FC-4A5F-9445-54567A7B05C1}">
      <dgm:prSet/>
      <dgm:spPr/>
      <dgm:t>
        <a:bodyPr/>
        <a:lstStyle/>
        <a:p>
          <a:endParaRPr lang="en-US"/>
        </a:p>
      </dgm:t>
    </dgm:pt>
    <dgm:pt modelId="{97AA2160-6CA2-45D1-80AC-CE060F38A830}" type="sibTrans" cxnId="{62E5AD5B-52FC-4A5F-9445-54567A7B05C1}">
      <dgm:prSet/>
      <dgm:spPr/>
      <dgm:t>
        <a:bodyPr/>
        <a:lstStyle/>
        <a:p>
          <a:endParaRPr lang="en-US"/>
        </a:p>
      </dgm:t>
    </dgm:pt>
    <dgm:pt modelId="{7C84576E-6B14-49A8-BC61-0D0678C58091}">
      <dgm:prSet phldrT="[Text]" phldr="0"/>
      <dgm:spPr/>
      <dgm:t>
        <a:bodyPr/>
        <a:lstStyle/>
        <a:p>
          <a:pPr rtl="0"/>
          <a:r>
            <a:rPr lang="en-US">
              <a:latin typeface="Calibri Light" panose="020F0302020204030204"/>
            </a:rPr>
            <a:t>Enrollment and Eligibility Coordinator</a:t>
          </a:r>
          <a:endParaRPr lang="en-US"/>
        </a:p>
      </dgm:t>
    </dgm:pt>
    <dgm:pt modelId="{23687340-CBB9-46B5-9058-4A8B8568F5F4}" type="parTrans" cxnId="{E73BAEFC-C3FA-454B-8FCB-7D6FE85A4734}">
      <dgm:prSet/>
      <dgm:spPr/>
      <dgm:t>
        <a:bodyPr/>
        <a:lstStyle/>
        <a:p>
          <a:endParaRPr lang="en-US"/>
        </a:p>
      </dgm:t>
    </dgm:pt>
    <dgm:pt modelId="{96F1D27D-20F5-4FB3-9CB8-2CBED8ACF991}" type="sibTrans" cxnId="{E73BAEFC-C3FA-454B-8FCB-7D6FE85A4734}">
      <dgm:prSet/>
      <dgm:spPr/>
      <dgm:t>
        <a:bodyPr/>
        <a:lstStyle/>
        <a:p>
          <a:endParaRPr lang="en-US"/>
        </a:p>
      </dgm:t>
    </dgm:pt>
    <dgm:pt modelId="{B902D7A9-DA24-40B5-A47E-8FE23A41AAAF}">
      <dgm:prSet phldrT="[Text]" phldr="0"/>
      <dgm:spPr/>
      <dgm:t>
        <a:bodyPr/>
        <a:lstStyle/>
        <a:p>
          <a:pPr rtl="0"/>
          <a:r>
            <a:rPr lang="en-US">
              <a:latin typeface="Calibri Light" panose="020F0302020204030204"/>
            </a:rPr>
            <a:t>Consumer Relations Coordinator (Ryan's Connection Center</a:t>
          </a:r>
        </a:p>
      </dgm:t>
    </dgm:pt>
    <dgm:pt modelId="{7C4AA33E-E900-4D35-A100-38E4707F11BA}" type="parTrans" cxnId="{BF7BCFA4-2DD1-4E85-B473-05DAB110ABED}">
      <dgm:prSet/>
      <dgm:spPr/>
    </dgm:pt>
    <dgm:pt modelId="{79EA1872-7CB2-4AFE-B865-5F2F0C4B1764}" type="sibTrans" cxnId="{BF7BCFA4-2DD1-4E85-B473-05DAB110ABED}">
      <dgm:prSet/>
      <dgm:spPr/>
    </dgm:pt>
    <dgm:pt modelId="{6B2CF379-2A1E-4AC6-AD20-1ED80E80F070}" type="pres">
      <dgm:prSet presAssocID="{9B564C55-70D7-458D-8EB6-B87028372FF5}" presName="cycle" presStyleCnt="0">
        <dgm:presLayoutVars>
          <dgm:dir/>
          <dgm:resizeHandles val="exact"/>
        </dgm:presLayoutVars>
      </dgm:prSet>
      <dgm:spPr/>
    </dgm:pt>
    <dgm:pt modelId="{8F14508B-FD5D-4442-BE5B-B15DF8FBB43B}" type="pres">
      <dgm:prSet presAssocID="{13BF4405-35FA-4E41-A3AC-6A98761CFE6B}" presName="node" presStyleLbl="node1" presStyleIdx="0" presStyleCnt="6">
        <dgm:presLayoutVars>
          <dgm:bulletEnabled val="1"/>
        </dgm:presLayoutVars>
      </dgm:prSet>
      <dgm:spPr/>
    </dgm:pt>
    <dgm:pt modelId="{6E569D96-8573-4356-A873-D1F1116B1CF3}" type="pres">
      <dgm:prSet presAssocID="{13BF4405-35FA-4E41-A3AC-6A98761CFE6B}" presName="spNode" presStyleCnt="0"/>
      <dgm:spPr/>
    </dgm:pt>
    <dgm:pt modelId="{8B8E4C22-8468-4BAB-AECF-7213B6A9E935}" type="pres">
      <dgm:prSet presAssocID="{2C0D019A-3C01-4651-B31D-52B64085830B}" presName="sibTrans" presStyleLbl="sibTrans1D1" presStyleIdx="0" presStyleCnt="6"/>
      <dgm:spPr/>
    </dgm:pt>
    <dgm:pt modelId="{C4B6D097-3799-4184-8DA0-02937B8183F2}" type="pres">
      <dgm:prSet presAssocID="{A1E93337-96E1-423F-B230-2145F4120BA3}" presName="node" presStyleLbl="node1" presStyleIdx="1" presStyleCnt="6">
        <dgm:presLayoutVars>
          <dgm:bulletEnabled val="1"/>
        </dgm:presLayoutVars>
      </dgm:prSet>
      <dgm:spPr/>
    </dgm:pt>
    <dgm:pt modelId="{46C2F980-5461-4413-9671-F49DBB7BFED5}" type="pres">
      <dgm:prSet presAssocID="{A1E93337-96E1-423F-B230-2145F4120BA3}" presName="spNode" presStyleCnt="0"/>
      <dgm:spPr/>
    </dgm:pt>
    <dgm:pt modelId="{F91A34C9-6D59-4C5A-BA97-50DC6D516AAF}" type="pres">
      <dgm:prSet presAssocID="{2D361C2A-5BBE-4AF1-88AB-24FADEB3EC82}" presName="sibTrans" presStyleLbl="sibTrans1D1" presStyleIdx="1" presStyleCnt="6"/>
      <dgm:spPr/>
    </dgm:pt>
    <dgm:pt modelId="{AA84EE2A-C9CC-440A-BFD7-3E9A5865FCA2}" type="pres">
      <dgm:prSet presAssocID="{34BF3D53-1023-4203-9CA4-9C3848CEED21}" presName="node" presStyleLbl="node1" presStyleIdx="2" presStyleCnt="6">
        <dgm:presLayoutVars>
          <dgm:bulletEnabled val="1"/>
        </dgm:presLayoutVars>
      </dgm:prSet>
      <dgm:spPr/>
    </dgm:pt>
    <dgm:pt modelId="{1ECBAB2D-2617-461D-A081-EC260FAF5264}" type="pres">
      <dgm:prSet presAssocID="{34BF3D53-1023-4203-9CA4-9C3848CEED21}" presName="spNode" presStyleCnt="0"/>
      <dgm:spPr/>
    </dgm:pt>
    <dgm:pt modelId="{1F9D7C62-41E5-47BC-92C2-1DC125C35DD1}" type="pres">
      <dgm:prSet presAssocID="{35259EDE-0E73-469A-B147-2B718BB7E1DB}" presName="sibTrans" presStyleLbl="sibTrans1D1" presStyleIdx="2" presStyleCnt="6"/>
      <dgm:spPr/>
    </dgm:pt>
    <dgm:pt modelId="{1871304C-1571-4E79-8000-CA7EE8EABC99}" type="pres">
      <dgm:prSet presAssocID="{8D2E7A88-6FBC-4EF0-8424-94658B9A31B4}" presName="node" presStyleLbl="node1" presStyleIdx="3" presStyleCnt="6">
        <dgm:presLayoutVars>
          <dgm:bulletEnabled val="1"/>
        </dgm:presLayoutVars>
      </dgm:prSet>
      <dgm:spPr/>
    </dgm:pt>
    <dgm:pt modelId="{DF7C74A5-E34C-457E-B67A-15A3EDC1D919}" type="pres">
      <dgm:prSet presAssocID="{8D2E7A88-6FBC-4EF0-8424-94658B9A31B4}" presName="spNode" presStyleCnt="0"/>
      <dgm:spPr/>
    </dgm:pt>
    <dgm:pt modelId="{F162E482-B1A7-4EEF-9B7C-CA4584E507D6}" type="pres">
      <dgm:prSet presAssocID="{97AA2160-6CA2-45D1-80AC-CE060F38A830}" presName="sibTrans" presStyleLbl="sibTrans1D1" presStyleIdx="3" presStyleCnt="6"/>
      <dgm:spPr/>
    </dgm:pt>
    <dgm:pt modelId="{CBA299D8-6C32-400B-960A-A5D408CF2AB5}" type="pres">
      <dgm:prSet presAssocID="{7C84576E-6B14-49A8-BC61-0D0678C58091}" presName="node" presStyleLbl="node1" presStyleIdx="4" presStyleCnt="6">
        <dgm:presLayoutVars>
          <dgm:bulletEnabled val="1"/>
        </dgm:presLayoutVars>
      </dgm:prSet>
      <dgm:spPr/>
    </dgm:pt>
    <dgm:pt modelId="{F1E69B6B-EE59-473B-A23D-70D35FEC3B03}" type="pres">
      <dgm:prSet presAssocID="{7C84576E-6B14-49A8-BC61-0D0678C58091}" presName="spNode" presStyleCnt="0"/>
      <dgm:spPr/>
    </dgm:pt>
    <dgm:pt modelId="{A0CB9782-E841-48FD-BF11-232A58B94F13}" type="pres">
      <dgm:prSet presAssocID="{96F1D27D-20F5-4FB3-9CB8-2CBED8ACF991}" presName="sibTrans" presStyleLbl="sibTrans1D1" presStyleIdx="4" presStyleCnt="6"/>
      <dgm:spPr/>
    </dgm:pt>
    <dgm:pt modelId="{705EECA9-7ED9-44D2-8FAF-8D13A1D6B642}" type="pres">
      <dgm:prSet presAssocID="{B902D7A9-DA24-40B5-A47E-8FE23A41AAAF}" presName="node" presStyleLbl="node1" presStyleIdx="5" presStyleCnt="6">
        <dgm:presLayoutVars>
          <dgm:bulletEnabled val="1"/>
        </dgm:presLayoutVars>
      </dgm:prSet>
      <dgm:spPr/>
    </dgm:pt>
    <dgm:pt modelId="{F9339D3A-B5AF-4BF4-8A3C-09FD4A1614ED}" type="pres">
      <dgm:prSet presAssocID="{B902D7A9-DA24-40B5-A47E-8FE23A41AAAF}" presName="spNode" presStyleCnt="0"/>
      <dgm:spPr/>
    </dgm:pt>
    <dgm:pt modelId="{039B4CED-2116-45A4-B948-42FCFBB6BBB3}" type="pres">
      <dgm:prSet presAssocID="{79EA1872-7CB2-4AFE-B865-5F2F0C4B1764}" presName="sibTrans" presStyleLbl="sibTrans1D1" presStyleIdx="5" presStyleCnt="6"/>
      <dgm:spPr/>
    </dgm:pt>
  </dgm:ptLst>
  <dgm:cxnLst>
    <dgm:cxn modelId="{BB980311-33C7-4B9E-A2C4-7185F7B40388}" type="presOf" srcId="{9B564C55-70D7-458D-8EB6-B87028372FF5}" destId="{6B2CF379-2A1E-4AC6-AD20-1ED80E80F070}" srcOrd="0" destOrd="0" presId="urn:microsoft.com/office/officeart/2005/8/layout/cycle6"/>
    <dgm:cxn modelId="{FF502A17-C949-43A3-94C0-628DB9F3428D}" type="presOf" srcId="{96F1D27D-20F5-4FB3-9CB8-2CBED8ACF991}" destId="{A0CB9782-E841-48FD-BF11-232A58B94F13}" srcOrd="0" destOrd="0" presId="urn:microsoft.com/office/officeart/2005/8/layout/cycle6"/>
    <dgm:cxn modelId="{DF832425-70FD-4F3B-8E23-966B9B37CAEE}" type="presOf" srcId="{79EA1872-7CB2-4AFE-B865-5F2F0C4B1764}" destId="{039B4CED-2116-45A4-B948-42FCFBB6BBB3}" srcOrd="0" destOrd="0" presId="urn:microsoft.com/office/officeart/2005/8/layout/cycle6"/>
    <dgm:cxn modelId="{51D4D227-CABB-4F14-B1A7-0EEB92434AC7}" srcId="{9B564C55-70D7-458D-8EB6-B87028372FF5}" destId="{13BF4405-35FA-4E41-A3AC-6A98761CFE6B}" srcOrd="0" destOrd="0" parTransId="{EBEBD2EA-0F61-4A1F-86C3-5126E01656D7}" sibTransId="{2C0D019A-3C01-4651-B31D-52B64085830B}"/>
    <dgm:cxn modelId="{2110A13B-3503-4610-9C2B-2F253F001271}" type="presOf" srcId="{2C0D019A-3C01-4651-B31D-52B64085830B}" destId="{8B8E4C22-8468-4BAB-AECF-7213B6A9E935}" srcOrd="0" destOrd="0" presId="urn:microsoft.com/office/officeart/2005/8/layout/cycle6"/>
    <dgm:cxn modelId="{62E5AD5B-52FC-4A5F-9445-54567A7B05C1}" srcId="{9B564C55-70D7-458D-8EB6-B87028372FF5}" destId="{8D2E7A88-6FBC-4EF0-8424-94658B9A31B4}" srcOrd="3" destOrd="0" parTransId="{D8DCD961-F3C2-4E40-8991-771F23F14CAA}" sibTransId="{97AA2160-6CA2-45D1-80AC-CE060F38A830}"/>
    <dgm:cxn modelId="{278F9C63-75CC-4AE4-AF7B-6AA0883664F5}" type="presOf" srcId="{2D361C2A-5BBE-4AF1-88AB-24FADEB3EC82}" destId="{F91A34C9-6D59-4C5A-BA97-50DC6D516AAF}" srcOrd="0" destOrd="0" presId="urn:microsoft.com/office/officeart/2005/8/layout/cycle6"/>
    <dgm:cxn modelId="{2554154A-1CE3-49CD-ADDF-7B40A3FFC463}" type="presOf" srcId="{97AA2160-6CA2-45D1-80AC-CE060F38A830}" destId="{F162E482-B1A7-4EEF-9B7C-CA4584E507D6}" srcOrd="0" destOrd="0" presId="urn:microsoft.com/office/officeart/2005/8/layout/cycle6"/>
    <dgm:cxn modelId="{5925BA70-300F-4B4D-B068-897F79492FFB}" srcId="{9B564C55-70D7-458D-8EB6-B87028372FF5}" destId="{34BF3D53-1023-4203-9CA4-9C3848CEED21}" srcOrd="2" destOrd="0" parTransId="{96AA203C-30E1-4509-B89E-C2E0E741B955}" sibTransId="{35259EDE-0E73-469A-B147-2B718BB7E1DB}"/>
    <dgm:cxn modelId="{D9240755-0C56-4398-A62C-08B3592AB69C}" type="presOf" srcId="{A1E93337-96E1-423F-B230-2145F4120BA3}" destId="{C4B6D097-3799-4184-8DA0-02937B8183F2}" srcOrd="0" destOrd="0" presId="urn:microsoft.com/office/officeart/2005/8/layout/cycle6"/>
    <dgm:cxn modelId="{34E28476-FD7C-4FA2-8016-459FCD9A84EB}" type="presOf" srcId="{B902D7A9-DA24-40B5-A47E-8FE23A41AAAF}" destId="{705EECA9-7ED9-44D2-8FAF-8D13A1D6B642}" srcOrd="0" destOrd="0" presId="urn:microsoft.com/office/officeart/2005/8/layout/cycle6"/>
    <dgm:cxn modelId="{36C37B5A-0867-4905-A4AC-2404704DCBC0}" type="presOf" srcId="{35259EDE-0E73-469A-B147-2B718BB7E1DB}" destId="{1F9D7C62-41E5-47BC-92C2-1DC125C35DD1}" srcOrd="0" destOrd="0" presId="urn:microsoft.com/office/officeart/2005/8/layout/cycle6"/>
    <dgm:cxn modelId="{E7EAF47E-7B71-495C-B901-DE8CA379D25A}" type="presOf" srcId="{13BF4405-35FA-4E41-A3AC-6A98761CFE6B}" destId="{8F14508B-FD5D-4442-BE5B-B15DF8FBB43B}" srcOrd="0" destOrd="0" presId="urn:microsoft.com/office/officeart/2005/8/layout/cycle6"/>
    <dgm:cxn modelId="{BF7BCFA4-2DD1-4E85-B473-05DAB110ABED}" srcId="{9B564C55-70D7-458D-8EB6-B87028372FF5}" destId="{B902D7A9-DA24-40B5-A47E-8FE23A41AAAF}" srcOrd="5" destOrd="0" parTransId="{7C4AA33E-E900-4D35-A100-38E4707F11BA}" sibTransId="{79EA1872-7CB2-4AFE-B865-5F2F0C4B1764}"/>
    <dgm:cxn modelId="{EAB806BD-5AD7-4A4F-A3AE-77823443D40F}" srcId="{9B564C55-70D7-458D-8EB6-B87028372FF5}" destId="{A1E93337-96E1-423F-B230-2145F4120BA3}" srcOrd="1" destOrd="0" parTransId="{54B5B911-B7FF-4A4B-8411-3C8B21E66DF0}" sibTransId="{2D361C2A-5BBE-4AF1-88AB-24FADEB3EC82}"/>
    <dgm:cxn modelId="{72C82CC3-0DF9-48E0-810B-DF3A2BD17BEC}" type="presOf" srcId="{8D2E7A88-6FBC-4EF0-8424-94658B9A31B4}" destId="{1871304C-1571-4E79-8000-CA7EE8EABC99}" srcOrd="0" destOrd="0" presId="urn:microsoft.com/office/officeart/2005/8/layout/cycle6"/>
    <dgm:cxn modelId="{CF5641D2-5DFA-41A3-99BA-AAC665BC1986}" type="presOf" srcId="{7C84576E-6B14-49A8-BC61-0D0678C58091}" destId="{CBA299D8-6C32-400B-960A-A5D408CF2AB5}" srcOrd="0" destOrd="0" presId="urn:microsoft.com/office/officeart/2005/8/layout/cycle6"/>
    <dgm:cxn modelId="{C837FBDC-2873-41E0-B8A3-8B064C1325F2}" type="presOf" srcId="{34BF3D53-1023-4203-9CA4-9C3848CEED21}" destId="{AA84EE2A-C9CC-440A-BFD7-3E9A5865FCA2}" srcOrd="0" destOrd="0" presId="urn:microsoft.com/office/officeart/2005/8/layout/cycle6"/>
    <dgm:cxn modelId="{E73BAEFC-C3FA-454B-8FCB-7D6FE85A4734}" srcId="{9B564C55-70D7-458D-8EB6-B87028372FF5}" destId="{7C84576E-6B14-49A8-BC61-0D0678C58091}" srcOrd="4" destOrd="0" parTransId="{23687340-CBB9-46B5-9058-4A8B8568F5F4}" sibTransId="{96F1D27D-20F5-4FB3-9CB8-2CBED8ACF991}"/>
    <dgm:cxn modelId="{B4D29CEB-3C8F-4F90-BF24-28CD97109730}" type="presParOf" srcId="{6B2CF379-2A1E-4AC6-AD20-1ED80E80F070}" destId="{8F14508B-FD5D-4442-BE5B-B15DF8FBB43B}" srcOrd="0" destOrd="0" presId="urn:microsoft.com/office/officeart/2005/8/layout/cycle6"/>
    <dgm:cxn modelId="{BCD36C54-182D-4243-95B2-FEF57D8A1EDE}" type="presParOf" srcId="{6B2CF379-2A1E-4AC6-AD20-1ED80E80F070}" destId="{6E569D96-8573-4356-A873-D1F1116B1CF3}" srcOrd="1" destOrd="0" presId="urn:microsoft.com/office/officeart/2005/8/layout/cycle6"/>
    <dgm:cxn modelId="{28909CBB-3FB9-4B1D-B0BB-F6B3C421CF00}" type="presParOf" srcId="{6B2CF379-2A1E-4AC6-AD20-1ED80E80F070}" destId="{8B8E4C22-8468-4BAB-AECF-7213B6A9E935}" srcOrd="2" destOrd="0" presId="urn:microsoft.com/office/officeart/2005/8/layout/cycle6"/>
    <dgm:cxn modelId="{78B8CADD-01F9-48C0-AC8C-00913C3E0348}" type="presParOf" srcId="{6B2CF379-2A1E-4AC6-AD20-1ED80E80F070}" destId="{C4B6D097-3799-4184-8DA0-02937B8183F2}" srcOrd="3" destOrd="0" presId="urn:microsoft.com/office/officeart/2005/8/layout/cycle6"/>
    <dgm:cxn modelId="{B9596D8A-257B-4365-8FE3-86FA1D256A53}" type="presParOf" srcId="{6B2CF379-2A1E-4AC6-AD20-1ED80E80F070}" destId="{46C2F980-5461-4413-9671-F49DBB7BFED5}" srcOrd="4" destOrd="0" presId="urn:microsoft.com/office/officeart/2005/8/layout/cycle6"/>
    <dgm:cxn modelId="{F0779F75-AFBE-49FD-887C-7EEFC743EB1A}" type="presParOf" srcId="{6B2CF379-2A1E-4AC6-AD20-1ED80E80F070}" destId="{F91A34C9-6D59-4C5A-BA97-50DC6D516AAF}" srcOrd="5" destOrd="0" presId="urn:microsoft.com/office/officeart/2005/8/layout/cycle6"/>
    <dgm:cxn modelId="{CFB7B44C-85E5-4C38-BE49-6C82A375ABE4}" type="presParOf" srcId="{6B2CF379-2A1E-4AC6-AD20-1ED80E80F070}" destId="{AA84EE2A-C9CC-440A-BFD7-3E9A5865FCA2}" srcOrd="6" destOrd="0" presId="urn:microsoft.com/office/officeart/2005/8/layout/cycle6"/>
    <dgm:cxn modelId="{17DB02F9-F45F-43FC-AF2A-06BB055434AE}" type="presParOf" srcId="{6B2CF379-2A1E-4AC6-AD20-1ED80E80F070}" destId="{1ECBAB2D-2617-461D-A081-EC260FAF5264}" srcOrd="7" destOrd="0" presId="urn:microsoft.com/office/officeart/2005/8/layout/cycle6"/>
    <dgm:cxn modelId="{B7471CD7-DD0A-4566-90BF-1831888F6930}" type="presParOf" srcId="{6B2CF379-2A1E-4AC6-AD20-1ED80E80F070}" destId="{1F9D7C62-41E5-47BC-92C2-1DC125C35DD1}" srcOrd="8" destOrd="0" presId="urn:microsoft.com/office/officeart/2005/8/layout/cycle6"/>
    <dgm:cxn modelId="{C769413B-BC3E-4261-8EC4-731C7824FB9C}" type="presParOf" srcId="{6B2CF379-2A1E-4AC6-AD20-1ED80E80F070}" destId="{1871304C-1571-4E79-8000-CA7EE8EABC99}" srcOrd="9" destOrd="0" presId="urn:microsoft.com/office/officeart/2005/8/layout/cycle6"/>
    <dgm:cxn modelId="{A703C5CC-4D13-4743-AC38-53A1E64099A3}" type="presParOf" srcId="{6B2CF379-2A1E-4AC6-AD20-1ED80E80F070}" destId="{DF7C74A5-E34C-457E-B67A-15A3EDC1D919}" srcOrd="10" destOrd="0" presId="urn:microsoft.com/office/officeart/2005/8/layout/cycle6"/>
    <dgm:cxn modelId="{489E41FF-5D7A-42F0-9256-ADCB2B5D6FCE}" type="presParOf" srcId="{6B2CF379-2A1E-4AC6-AD20-1ED80E80F070}" destId="{F162E482-B1A7-4EEF-9B7C-CA4584E507D6}" srcOrd="11" destOrd="0" presId="urn:microsoft.com/office/officeart/2005/8/layout/cycle6"/>
    <dgm:cxn modelId="{B09CB408-71F4-4EAA-9A05-6971931C8F8B}" type="presParOf" srcId="{6B2CF379-2A1E-4AC6-AD20-1ED80E80F070}" destId="{CBA299D8-6C32-400B-960A-A5D408CF2AB5}" srcOrd="12" destOrd="0" presId="urn:microsoft.com/office/officeart/2005/8/layout/cycle6"/>
    <dgm:cxn modelId="{16E7580C-224E-4FBD-9E17-24A9FED67373}" type="presParOf" srcId="{6B2CF379-2A1E-4AC6-AD20-1ED80E80F070}" destId="{F1E69B6B-EE59-473B-A23D-70D35FEC3B03}" srcOrd="13" destOrd="0" presId="urn:microsoft.com/office/officeart/2005/8/layout/cycle6"/>
    <dgm:cxn modelId="{2030F311-80EE-4475-8775-B39DDF482C06}" type="presParOf" srcId="{6B2CF379-2A1E-4AC6-AD20-1ED80E80F070}" destId="{A0CB9782-E841-48FD-BF11-232A58B94F13}" srcOrd="14" destOrd="0" presId="urn:microsoft.com/office/officeart/2005/8/layout/cycle6"/>
    <dgm:cxn modelId="{92DF3DCD-FE7F-4285-A888-CD552C3638EF}" type="presParOf" srcId="{6B2CF379-2A1E-4AC6-AD20-1ED80E80F070}" destId="{705EECA9-7ED9-44D2-8FAF-8D13A1D6B642}" srcOrd="15" destOrd="0" presId="urn:microsoft.com/office/officeart/2005/8/layout/cycle6"/>
    <dgm:cxn modelId="{97C6F0F2-E031-4CE5-9004-D3D9A656BE09}" type="presParOf" srcId="{6B2CF379-2A1E-4AC6-AD20-1ED80E80F070}" destId="{F9339D3A-B5AF-4BF4-8A3C-09FD4A1614ED}" srcOrd="16" destOrd="0" presId="urn:microsoft.com/office/officeart/2005/8/layout/cycle6"/>
    <dgm:cxn modelId="{35BF30D3-480A-46FE-9434-66C9F98FDDAA}" type="presParOf" srcId="{6B2CF379-2A1E-4AC6-AD20-1ED80E80F070}" destId="{039B4CED-2116-45A4-B948-42FCFBB6BBB3}" srcOrd="17"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934C84B-01C8-4C66-B6BD-8E8D0AAAFCC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4A26E33-475D-45D6-AD59-25EDF1A7E398}">
      <dgm:prSet phldrT="[Text]" phldr="0"/>
      <dgm:spPr/>
      <dgm:t>
        <a:bodyPr/>
        <a:lstStyle/>
        <a:p>
          <a:pPr rtl="0"/>
          <a:r>
            <a:rPr lang="en-US">
              <a:latin typeface="Calibri Light" panose="020F0302020204030204"/>
            </a:rPr>
            <a:t> Zoe Gaby-Smith</a:t>
          </a:r>
          <a:endParaRPr lang="en-US"/>
        </a:p>
      </dgm:t>
    </dgm:pt>
    <dgm:pt modelId="{4DD51934-477B-45BE-93AB-334550A5C439}" type="parTrans" cxnId="{B180E779-FD1E-44B0-AE21-7B9E64976F5B}">
      <dgm:prSet/>
      <dgm:spPr/>
      <dgm:t>
        <a:bodyPr/>
        <a:lstStyle/>
        <a:p>
          <a:endParaRPr lang="en-US"/>
        </a:p>
      </dgm:t>
    </dgm:pt>
    <dgm:pt modelId="{4BB9E1AE-8E9E-4474-B481-7FC5D9EAE8A2}" type="sibTrans" cxnId="{B180E779-FD1E-44B0-AE21-7B9E64976F5B}">
      <dgm:prSet/>
      <dgm:spPr/>
      <dgm:t>
        <a:bodyPr/>
        <a:lstStyle/>
        <a:p>
          <a:endParaRPr lang="en-US"/>
        </a:p>
      </dgm:t>
    </dgm:pt>
    <dgm:pt modelId="{CC09840A-D015-4940-A9B9-3D1FAC1D8C9F}">
      <dgm:prSet phldrT="[Text]" phldr="0"/>
      <dgm:spPr/>
      <dgm:t>
        <a:bodyPr/>
        <a:lstStyle/>
        <a:p>
          <a:pPr>
            <a:lnSpc>
              <a:spcPct val="100000"/>
            </a:lnSpc>
          </a:pPr>
          <a:r>
            <a:rPr lang="en-US" u="sng">
              <a:solidFill>
                <a:schemeClr val="accent6"/>
              </a:solidFill>
              <a:latin typeface="Calibri Light" panose="020F0302020204030204"/>
            </a:rPr>
            <a:t>Zgabysmith@trilliumhealth.org</a:t>
          </a:r>
          <a:endParaRPr lang="en-US" u="sng">
            <a:solidFill>
              <a:schemeClr val="accent6"/>
            </a:solidFill>
          </a:endParaRPr>
        </a:p>
      </dgm:t>
    </dgm:pt>
    <dgm:pt modelId="{9EC297E1-0531-47C7-B3D2-95B0D014A8F1}" type="parTrans" cxnId="{40B6CD88-6C03-4C59-B0D2-CAAAC3287EB0}">
      <dgm:prSet/>
      <dgm:spPr/>
      <dgm:t>
        <a:bodyPr/>
        <a:lstStyle/>
        <a:p>
          <a:endParaRPr lang="en-US"/>
        </a:p>
      </dgm:t>
    </dgm:pt>
    <dgm:pt modelId="{73E60DE6-0EF0-4223-85C6-449A2C371910}" type="sibTrans" cxnId="{40B6CD88-6C03-4C59-B0D2-CAAAC3287EB0}">
      <dgm:prSet/>
      <dgm:spPr/>
      <dgm:t>
        <a:bodyPr/>
        <a:lstStyle/>
        <a:p>
          <a:endParaRPr lang="en-US"/>
        </a:p>
      </dgm:t>
    </dgm:pt>
    <dgm:pt modelId="{A9C55E8E-539F-4978-8884-07E8720CDAB3}">
      <dgm:prSet phldrT="[Text]" phldr="0"/>
      <dgm:spPr/>
      <dgm:t>
        <a:bodyPr/>
        <a:lstStyle/>
        <a:p>
          <a:pPr rtl="0"/>
          <a:r>
            <a:rPr lang="en-US">
              <a:latin typeface="Calibri Light" panose="020F0302020204030204"/>
            </a:rPr>
            <a:t>Jennifer Gough</a:t>
          </a:r>
          <a:endParaRPr lang="en-US"/>
        </a:p>
      </dgm:t>
    </dgm:pt>
    <dgm:pt modelId="{F26CDBE5-536F-42E9-A0BB-5505999859CA}" type="parTrans" cxnId="{924B637D-CD1F-4C28-AC60-9B646B9C5392}">
      <dgm:prSet/>
      <dgm:spPr/>
      <dgm:t>
        <a:bodyPr/>
        <a:lstStyle/>
        <a:p>
          <a:endParaRPr lang="en-US"/>
        </a:p>
      </dgm:t>
    </dgm:pt>
    <dgm:pt modelId="{5D060D2F-A362-4331-854E-DE673553A255}" type="sibTrans" cxnId="{924B637D-CD1F-4C28-AC60-9B646B9C5392}">
      <dgm:prSet/>
      <dgm:spPr/>
      <dgm:t>
        <a:bodyPr/>
        <a:lstStyle/>
        <a:p>
          <a:endParaRPr lang="en-US"/>
        </a:p>
      </dgm:t>
    </dgm:pt>
    <dgm:pt modelId="{EA948A9D-67AA-467A-99ED-8AB1ABF3C668}">
      <dgm:prSet phldrT="[Text]" phldr="0"/>
      <dgm:spPr/>
      <dgm:t>
        <a:bodyPr/>
        <a:lstStyle/>
        <a:p>
          <a:pPr>
            <a:lnSpc>
              <a:spcPct val="100000"/>
            </a:lnSpc>
          </a:pPr>
          <a:r>
            <a:rPr lang="en-US" u="sng">
              <a:solidFill>
                <a:schemeClr val="accent6"/>
              </a:solidFill>
              <a:latin typeface="Calibri Light" panose="020F0302020204030204"/>
              <a:hlinkClick xmlns:r="http://schemas.openxmlformats.org/officeDocument/2006/relationships" r:id="rId1">
                <a:extLst>
                  <a:ext uri="{A12FA001-AC4F-418D-AE19-62706E023703}">
                    <ahyp:hlinkClr xmlns:ahyp="http://schemas.microsoft.com/office/drawing/2018/hyperlinkcolor" val="tx"/>
                  </a:ext>
                </a:extLst>
              </a:hlinkClick>
            </a:rPr>
            <a:t>Jgough@trilliumhealth.org</a:t>
          </a:r>
          <a:endParaRPr lang="en-US" u="sng">
            <a:solidFill>
              <a:schemeClr val="accent6"/>
            </a:solidFill>
          </a:endParaRPr>
        </a:p>
      </dgm:t>
    </dgm:pt>
    <dgm:pt modelId="{0AFBB163-44B1-4F43-BB26-C409E610073D}" type="parTrans" cxnId="{36171481-F1FD-453B-8512-455FF66AB61C}">
      <dgm:prSet/>
      <dgm:spPr/>
      <dgm:t>
        <a:bodyPr/>
        <a:lstStyle/>
        <a:p>
          <a:endParaRPr lang="en-US"/>
        </a:p>
      </dgm:t>
    </dgm:pt>
    <dgm:pt modelId="{DC6FEA92-DF2F-4D1B-97FB-7B5626608D5D}" type="sibTrans" cxnId="{36171481-F1FD-453B-8512-455FF66AB61C}">
      <dgm:prSet/>
      <dgm:spPr/>
      <dgm:t>
        <a:bodyPr/>
        <a:lstStyle/>
        <a:p>
          <a:endParaRPr lang="en-US"/>
        </a:p>
      </dgm:t>
    </dgm:pt>
    <dgm:pt modelId="{3D6B8B16-446D-4AF0-B8C4-B85C8FDCD1F4}">
      <dgm:prSet phldrT="[Text]" phldr="0"/>
      <dgm:spPr/>
      <dgm:t>
        <a:bodyPr/>
        <a:lstStyle/>
        <a:p>
          <a:pPr>
            <a:lnSpc>
              <a:spcPct val="100000"/>
            </a:lnSpc>
          </a:pPr>
          <a:endParaRPr lang="en-US">
            <a:latin typeface="Calibri Light" panose="020F0302020204030204"/>
          </a:endParaRPr>
        </a:p>
      </dgm:t>
    </dgm:pt>
    <dgm:pt modelId="{D66FDF71-0046-4118-9484-AA4D52D72D6B}" type="parTrans" cxnId="{FF30AFC6-C603-4E8C-9D12-4C7861C89C18}">
      <dgm:prSet/>
      <dgm:spPr/>
    </dgm:pt>
    <dgm:pt modelId="{761D5152-4F83-4B58-9730-6299F68A663B}" type="sibTrans" cxnId="{FF30AFC6-C603-4E8C-9D12-4C7861C89C18}">
      <dgm:prSet/>
      <dgm:spPr/>
      <dgm:t>
        <a:bodyPr/>
        <a:lstStyle/>
        <a:p>
          <a:endParaRPr lang="en-US"/>
        </a:p>
      </dgm:t>
    </dgm:pt>
    <dgm:pt modelId="{5C771233-6CB2-46C6-81F2-5B8D76D84D39}" type="pres">
      <dgm:prSet presAssocID="{C934C84B-01C8-4C66-B6BD-8E8D0AAAFCC6}" presName="linear" presStyleCnt="0">
        <dgm:presLayoutVars>
          <dgm:animLvl val="lvl"/>
          <dgm:resizeHandles val="exact"/>
        </dgm:presLayoutVars>
      </dgm:prSet>
      <dgm:spPr/>
    </dgm:pt>
    <dgm:pt modelId="{F8F8B007-B79C-4979-8979-BE011DBCFC1C}" type="pres">
      <dgm:prSet presAssocID="{14A26E33-475D-45D6-AD59-25EDF1A7E398}" presName="parentText" presStyleLbl="node1" presStyleIdx="0" presStyleCnt="2">
        <dgm:presLayoutVars>
          <dgm:chMax val="0"/>
          <dgm:bulletEnabled val="1"/>
        </dgm:presLayoutVars>
      </dgm:prSet>
      <dgm:spPr/>
    </dgm:pt>
    <dgm:pt modelId="{3A653B1F-CF49-47FE-979D-2B20A81A53DF}" type="pres">
      <dgm:prSet presAssocID="{14A26E33-475D-45D6-AD59-25EDF1A7E398}" presName="childText" presStyleLbl="revTx" presStyleIdx="0" presStyleCnt="2">
        <dgm:presLayoutVars>
          <dgm:bulletEnabled val="1"/>
        </dgm:presLayoutVars>
      </dgm:prSet>
      <dgm:spPr/>
    </dgm:pt>
    <dgm:pt modelId="{E440FB26-0853-4E1C-9319-CDB562FEC99A}" type="pres">
      <dgm:prSet presAssocID="{A9C55E8E-539F-4978-8884-07E8720CDAB3}" presName="parentText" presStyleLbl="node1" presStyleIdx="1" presStyleCnt="2">
        <dgm:presLayoutVars>
          <dgm:chMax val="0"/>
          <dgm:bulletEnabled val="1"/>
        </dgm:presLayoutVars>
      </dgm:prSet>
      <dgm:spPr/>
    </dgm:pt>
    <dgm:pt modelId="{BCC272BB-0375-4157-99AA-870D1042A363}" type="pres">
      <dgm:prSet presAssocID="{A9C55E8E-539F-4978-8884-07E8720CDAB3}" presName="childText" presStyleLbl="revTx" presStyleIdx="1" presStyleCnt="2">
        <dgm:presLayoutVars>
          <dgm:bulletEnabled val="1"/>
        </dgm:presLayoutVars>
      </dgm:prSet>
      <dgm:spPr/>
    </dgm:pt>
  </dgm:ptLst>
  <dgm:cxnLst>
    <dgm:cxn modelId="{E396E12F-F8F8-4389-913C-6764E5C6F384}" type="presOf" srcId="{A9C55E8E-539F-4978-8884-07E8720CDAB3}" destId="{E440FB26-0853-4E1C-9319-CDB562FEC99A}" srcOrd="0" destOrd="0" presId="urn:microsoft.com/office/officeart/2005/8/layout/vList2"/>
    <dgm:cxn modelId="{E780703D-631A-42FF-8981-46FF406C9B64}" type="presOf" srcId="{EA948A9D-67AA-467A-99ED-8AB1ABF3C668}" destId="{BCC272BB-0375-4157-99AA-870D1042A363}" srcOrd="0" destOrd="0" presId="urn:microsoft.com/office/officeart/2005/8/layout/vList2"/>
    <dgm:cxn modelId="{B180E779-FD1E-44B0-AE21-7B9E64976F5B}" srcId="{C934C84B-01C8-4C66-B6BD-8E8D0AAAFCC6}" destId="{14A26E33-475D-45D6-AD59-25EDF1A7E398}" srcOrd="0" destOrd="0" parTransId="{4DD51934-477B-45BE-93AB-334550A5C439}" sibTransId="{4BB9E1AE-8E9E-4474-B481-7FC5D9EAE8A2}"/>
    <dgm:cxn modelId="{924B637D-CD1F-4C28-AC60-9B646B9C5392}" srcId="{C934C84B-01C8-4C66-B6BD-8E8D0AAAFCC6}" destId="{A9C55E8E-539F-4978-8884-07E8720CDAB3}" srcOrd="1" destOrd="0" parTransId="{F26CDBE5-536F-42E9-A0BB-5505999859CA}" sibTransId="{5D060D2F-A362-4331-854E-DE673553A255}"/>
    <dgm:cxn modelId="{36171481-F1FD-453B-8512-455FF66AB61C}" srcId="{A9C55E8E-539F-4978-8884-07E8720CDAB3}" destId="{EA948A9D-67AA-467A-99ED-8AB1ABF3C668}" srcOrd="0" destOrd="0" parTransId="{0AFBB163-44B1-4F43-BB26-C409E610073D}" sibTransId="{DC6FEA92-DF2F-4D1B-97FB-7B5626608D5D}"/>
    <dgm:cxn modelId="{77AB7286-617D-411D-AAFF-C1D8CF5565E2}" type="presOf" srcId="{C934C84B-01C8-4C66-B6BD-8E8D0AAAFCC6}" destId="{5C771233-6CB2-46C6-81F2-5B8D76D84D39}" srcOrd="0" destOrd="0" presId="urn:microsoft.com/office/officeart/2005/8/layout/vList2"/>
    <dgm:cxn modelId="{B53C5087-D7BE-4C98-9106-ED96E93339CA}" type="presOf" srcId="{CC09840A-D015-4940-A9B9-3D1FAC1D8C9F}" destId="{3A653B1F-CF49-47FE-979D-2B20A81A53DF}" srcOrd="0" destOrd="0" presId="urn:microsoft.com/office/officeart/2005/8/layout/vList2"/>
    <dgm:cxn modelId="{40B6CD88-6C03-4C59-B0D2-CAAAC3287EB0}" srcId="{14A26E33-475D-45D6-AD59-25EDF1A7E398}" destId="{CC09840A-D015-4940-A9B9-3D1FAC1D8C9F}" srcOrd="0" destOrd="0" parTransId="{9EC297E1-0531-47C7-B3D2-95B0D014A8F1}" sibTransId="{73E60DE6-0EF0-4223-85C6-449A2C371910}"/>
    <dgm:cxn modelId="{0D625BB8-A6C3-4ACB-8903-B3B8FFF52A32}" type="presOf" srcId="{3D6B8B16-446D-4AF0-B8C4-B85C8FDCD1F4}" destId="{BCC272BB-0375-4157-99AA-870D1042A363}" srcOrd="0" destOrd="1" presId="urn:microsoft.com/office/officeart/2005/8/layout/vList2"/>
    <dgm:cxn modelId="{FF30AFC6-C603-4E8C-9D12-4C7861C89C18}" srcId="{A9C55E8E-539F-4978-8884-07E8720CDAB3}" destId="{3D6B8B16-446D-4AF0-B8C4-B85C8FDCD1F4}" srcOrd="1" destOrd="0" parTransId="{D66FDF71-0046-4118-9484-AA4D52D72D6B}" sibTransId="{761D5152-4F83-4B58-9730-6299F68A663B}"/>
    <dgm:cxn modelId="{C8CAE9FF-12C3-410C-A916-9A1DA4D457B9}" type="presOf" srcId="{14A26E33-475D-45D6-AD59-25EDF1A7E398}" destId="{F8F8B007-B79C-4979-8979-BE011DBCFC1C}" srcOrd="0" destOrd="0" presId="urn:microsoft.com/office/officeart/2005/8/layout/vList2"/>
    <dgm:cxn modelId="{95BD6BD8-F35D-4135-9BAE-D0E04E6059BC}" type="presParOf" srcId="{5C771233-6CB2-46C6-81F2-5B8D76D84D39}" destId="{F8F8B007-B79C-4979-8979-BE011DBCFC1C}" srcOrd="0" destOrd="0" presId="urn:microsoft.com/office/officeart/2005/8/layout/vList2"/>
    <dgm:cxn modelId="{EF2F783E-0224-490F-B7CD-B2BE8B5EA38E}" type="presParOf" srcId="{5C771233-6CB2-46C6-81F2-5B8D76D84D39}" destId="{3A653B1F-CF49-47FE-979D-2B20A81A53DF}" srcOrd="1" destOrd="0" presId="urn:microsoft.com/office/officeart/2005/8/layout/vList2"/>
    <dgm:cxn modelId="{FDD1286E-8D70-4941-9DD2-98E122FDF8F7}" type="presParOf" srcId="{5C771233-6CB2-46C6-81F2-5B8D76D84D39}" destId="{E440FB26-0853-4E1C-9319-CDB562FEC99A}" srcOrd="2" destOrd="0" presId="urn:microsoft.com/office/officeart/2005/8/layout/vList2"/>
    <dgm:cxn modelId="{AA6DCE07-0259-4590-B1C2-E16C5BE5CE57}" type="presParOf" srcId="{5C771233-6CB2-46C6-81F2-5B8D76D84D39}" destId="{BCC272BB-0375-4157-99AA-870D1042A363}"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B3640C-77FA-4721-9135-F41E418DC448}">
      <dsp:nvSpPr>
        <dsp:cNvPr id="0" name=""/>
        <dsp:cNvSpPr/>
      </dsp:nvSpPr>
      <dsp:spPr>
        <a:xfrm>
          <a:off x="4606" y="3023479"/>
          <a:ext cx="4027854" cy="1611141"/>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marL="0" lvl="0" indent="0" algn="l" defTabSz="889000" rtl="0">
            <a:lnSpc>
              <a:spcPct val="90000"/>
            </a:lnSpc>
            <a:spcBef>
              <a:spcPct val="0"/>
            </a:spcBef>
            <a:spcAft>
              <a:spcPct val="35000"/>
            </a:spcAft>
            <a:buNone/>
          </a:pPr>
          <a:r>
            <a:rPr lang="en-US" sz="2000" kern="1200">
              <a:solidFill>
                <a:srgbClr val="444444"/>
              </a:solidFill>
              <a:latin typeface="Calibri" panose="020F0502020204030204"/>
              <a:ea typeface="Calibri"/>
              <a:cs typeface="Calibri"/>
            </a:rPr>
            <a:t>Understand the unique medical and social needs of adults living with HIV</a:t>
          </a:r>
          <a:endParaRPr lang="en-US" sz="2000" kern="1200">
            <a:latin typeface="Calibri" panose="020F0502020204030204"/>
            <a:ea typeface="Calibri"/>
            <a:cs typeface="Calibri"/>
          </a:endParaRPr>
        </a:p>
      </dsp:txBody>
      <dsp:txXfrm>
        <a:off x="4606" y="3023479"/>
        <a:ext cx="3625069" cy="1611141"/>
      </dsp:txXfrm>
    </dsp:sp>
    <dsp:sp modelId="{BBEED722-365A-4956-805C-16FF7FE20C79}">
      <dsp:nvSpPr>
        <dsp:cNvPr id="0" name=""/>
        <dsp:cNvSpPr/>
      </dsp:nvSpPr>
      <dsp:spPr>
        <a:xfrm>
          <a:off x="3226889" y="3023479"/>
          <a:ext cx="4027854" cy="1611141"/>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a:lnSpc>
              <a:spcPct val="90000"/>
            </a:lnSpc>
            <a:spcBef>
              <a:spcPct val="0"/>
            </a:spcBef>
            <a:spcAft>
              <a:spcPct val="35000"/>
            </a:spcAft>
            <a:buNone/>
          </a:pPr>
          <a:r>
            <a:rPr lang="en-US" sz="2000" kern="1200">
              <a:solidFill>
                <a:srgbClr val="444444"/>
              </a:solidFill>
              <a:latin typeface="Calibri" panose="020F0502020204030204"/>
              <a:ea typeface="Calibri"/>
              <a:cs typeface="Calibri"/>
            </a:rPr>
            <a:t>Identify why there is a need for supportive programming for older adults aging with HIV</a:t>
          </a:r>
          <a:endParaRPr lang="en-US" sz="2000" kern="1200"/>
        </a:p>
      </dsp:txBody>
      <dsp:txXfrm>
        <a:off x="4032460" y="3023479"/>
        <a:ext cx="2416713" cy="1611141"/>
      </dsp:txXfrm>
    </dsp:sp>
    <dsp:sp modelId="{B93380FD-F8C9-4343-B787-1D0DA24CF65F}">
      <dsp:nvSpPr>
        <dsp:cNvPr id="0" name=""/>
        <dsp:cNvSpPr/>
      </dsp:nvSpPr>
      <dsp:spPr>
        <a:xfrm>
          <a:off x="6449173" y="3023479"/>
          <a:ext cx="4027854" cy="1611141"/>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l" defTabSz="889000" rtl="0">
            <a:lnSpc>
              <a:spcPct val="90000"/>
            </a:lnSpc>
            <a:spcBef>
              <a:spcPct val="0"/>
            </a:spcBef>
            <a:spcAft>
              <a:spcPct val="35000"/>
            </a:spcAft>
            <a:buNone/>
          </a:pPr>
          <a:r>
            <a:rPr lang="en-US" sz="2000" kern="1200">
              <a:solidFill>
                <a:srgbClr val="444444"/>
              </a:solidFill>
              <a:latin typeface="Calibri"/>
              <a:ea typeface="Calibri"/>
              <a:cs typeface="Calibri"/>
            </a:rPr>
            <a:t>Implement an interdisciplinary team approach into their work with the older adult population</a:t>
          </a:r>
        </a:p>
      </dsp:txBody>
      <dsp:txXfrm>
        <a:off x="7254744" y="3023479"/>
        <a:ext cx="2416713" cy="16111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71486F-D24B-4C4A-84DE-DAD4ECBCCFC1}">
      <dsp:nvSpPr>
        <dsp:cNvPr id="0" name=""/>
        <dsp:cNvSpPr/>
      </dsp:nvSpPr>
      <dsp:spPr>
        <a:xfrm rot="5400000">
          <a:off x="-431066" y="1827978"/>
          <a:ext cx="1899818" cy="229157"/>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E6BDBC6-7ECA-4BB2-B2A7-881FDFD1C627}">
      <dsp:nvSpPr>
        <dsp:cNvPr id="0" name=""/>
        <dsp:cNvSpPr/>
      </dsp:nvSpPr>
      <dsp:spPr>
        <a:xfrm>
          <a:off x="4691" y="613623"/>
          <a:ext cx="2546193" cy="152771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a:latin typeface="Calibri Light" panose="020F0302020204030204"/>
            </a:rPr>
            <a:t>1983: AIDS Rochester is created as a small clinic providing folks diagnosed with HIV/AIDS advocacy, support, and education.</a:t>
          </a:r>
          <a:endParaRPr lang="en-US" sz="1300" kern="1200"/>
        </a:p>
      </dsp:txBody>
      <dsp:txXfrm>
        <a:off x="49436" y="658368"/>
        <a:ext cx="2456703" cy="1438226"/>
      </dsp:txXfrm>
    </dsp:sp>
    <dsp:sp modelId="{53637F46-C579-4AF8-A607-9C105C7D7380}">
      <dsp:nvSpPr>
        <dsp:cNvPr id="0" name=""/>
        <dsp:cNvSpPr/>
      </dsp:nvSpPr>
      <dsp:spPr>
        <a:xfrm rot="5400000">
          <a:off x="-431066" y="3737623"/>
          <a:ext cx="1899818" cy="229157"/>
        </a:xfrm>
        <a:prstGeom prst="rect">
          <a:avLst/>
        </a:prstGeom>
        <a:solidFill>
          <a:schemeClr val="accent5">
            <a:hueOff val="158035"/>
            <a:satOff val="1794"/>
            <a:lumOff val="162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B30490F-9BD7-4786-B84A-480F3AF7CC07}">
      <dsp:nvSpPr>
        <dsp:cNvPr id="0" name=""/>
        <dsp:cNvSpPr/>
      </dsp:nvSpPr>
      <dsp:spPr>
        <a:xfrm>
          <a:off x="4691" y="2523268"/>
          <a:ext cx="2546193" cy="1527716"/>
        </a:xfrm>
        <a:prstGeom prst="roundRect">
          <a:avLst>
            <a:gd name="adj" fmla="val 10000"/>
          </a:avLst>
        </a:prstGeom>
        <a:solidFill>
          <a:schemeClr val="accent5">
            <a:hueOff val="138281"/>
            <a:satOff val="1570"/>
            <a:lumOff val="14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a:latin typeface="Calibri Light" panose="020F0302020204030204"/>
            </a:rPr>
            <a:t>1989: AIDS Rochester becomes the Community Health Network, a clinic to care for folks with HIV/AIDS.</a:t>
          </a:r>
          <a:endParaRPr lang="en-US" sz="1300" kern="1200"/>
        </a:p>
      </dsp:txBody>
      <dsp:txXfrm>
        <a:off x="49436" y="2568013"/>
        <a:ext cx="2456703" cy="1438226"/>
      </dsp:txXfrm>
    </dsp:sp>
    <dsp:sp modelId="{52001CED-E950-4BAC-A5BA-2588A0E66E29}">
      <dsp:nvSpPr>
        <dsp:cNvPr id="0" name=""/>
        <dsp:cNvSpPr/>
      </dsp:nvSpPr>
      <dsp:spPr>
        <a:xfrm>
          <a:off x="523756" y="4692446"/>
          <a:ext cx="3376611" cy="229157"/>
        </a:xfrm>
        <a:prstGeom prst="rect">
          <a:avLst/>
        </a:prstGeom>
        <a:solidFill>
          <a:schemeClr val="accent5">
            <a:hueOff val="316071"/>
            <a:satOff val="3589"/>
            <a:lumOff val="324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BD7AC49-050A-4357-BD66-E698801729D3}">
      <dsp:nvSpPr>
        <dsp:cNvPr id="0" name=""/>
        <dsp:cNvSpPr/>
      </dsp:nvSpPr>
      <dsp:spPr>
        <a:xfrm>
          <a:off x="4691" y="4432914"/>
          <a:ext cx="2546193" cy="1527716"/>
        </a:xfrm>
        <a:prstGeom prst="roundRect">
          <a:avLst>
            <a:gd name="adj" fmla="val 10000"/>
          </a:avLst>
        </a:prstGeom>
        <a:solidFill>
          <a:schemeClr val="accent5">
            <a:hueOff val="276562"/>
            <a:satOff val="3140"/>
            <a:lumOff val="2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a:latin typeface="Calibri Light" panose="020F0302020204030204"/>
            </a:rPr>
            <a:t>1990: CHN becomes a Ryan White Grant recipient to ensure finances are never a barrier to HIV/AIDS care. </a:t>
          </a:r>
          <a:endParaRPr lang="en-US" sz="1300" kern="1200"/>
        </a:p>
      </dsp:txBody>
      <dsp:txXfrm>
        <a:off x="49436" y="4477659"/>
        <a:ext cx="2456703" cy="1438226"/>
      </dsp:txXfrm>
    </dsp:sp>
    <dsp:sp modelId="{3C773D34-7DEC-4639-AE44-D03506116740}">
      <dsp:nvSpPr>
        <dsp:cNvPr id="0" name=""/>
        <dsp:cNvSpPr/>
      </dsp:nvSpPr>
      <dsp:spPr>
        <a:xfrm rot="16200000">
          <a:off x="2955371" y="3737623"/>
          <a:ext cx="1899818" cy="229157"/>
        </a:xfrm>
        <a:prstGeom prst="rect">
          <a:avLst/>
        </a:prstGeom>
        <a:solidFill>
          <a:schemeClr val="accent5">
            <a:hueOff val="474106"/>
            <a:satOff val="5383"/>
            <a:lumOff val="487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EB4C2FD-7903-4618-BB59-E2DAFA39E910}">
      <dsp:nvSpPr>
        <dsp:cNvPr id="0" name=""/>
        <dsp:cNvSpPr/>
      </dsp:nvSpPr>
      <dsp:spPr>
        <a:xfrm>
          <a:off x="3391128" y="4432914"/>
          <a:ext cx="2546193" cy="1527716"/>
        </a:xfrm>
        <a:prstGeom prst="roundRect">
          <a:avLst>
            <a:gd name="adj" fmla="val 10000"/>
          </a:avLst>
        </a:prstGeom>
        <a:solidFill>
          <a:schemeClr val="accent5">
            <a:hueOff val="414843"/>
            <a:satOff val="4710"/>
            <a:lumOff val="42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a:latin typeface="Calibri Light" panose="020F0302020204030204"/>
            </a:rPr>
            <a:t>2013: clinic rebrands as Trillium Health, and increases its services to provide general primary care as well as ID care.</a:t>
          </a:r>
          <a:endParaRPr lang="en-US" sz="1300" kern="1200"/>
        </a:p>
      </dsp:txBody>
      <dsp:txXfrm>
        <a:off x="3435873" y="4477659"/>
        <a:ext cx="2456703" cy="1438226"/>
      </dsp:txXfrm>
    </dsp:sp>
    <dsp:sp modelId="{E770EBBB-07F0-49A5-800D-E01A817C12E9}">
      <dsp:nvSpPr>
        <dsp:cNvPr id="0" name=""/>
        <dsp:cNvSpPr/>
      </dsp:nvSpPr>
      <dsp:spPr>
        <a:xfrm rot="16200000">
          <a:off x="2955371" y="1827978"/>
          <a:ext cx="1899818" cy="229157"/>
        </a:xfrm>
        <a:prstGeom prst="rect">
          <a:avLst/>
        </a:prstGeom>
        <a:solidFill>
          <a:schemeClr val="accent5">
            <a:hueOff val="632142"/>
            <a:satOff val="7178"/>
            <a:lumOff val="649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81289D6-066F-4B1F-8251-17FC8B6EF519}">
      <dsp:nvSpPr>
        <dsp:cNvPr id="0" name=""/>
        <dsp:cNvSpPr/>
      </dsp:nvSpPr>
      <dsp:spPr>
        <a:xfrm>
          <a:off x="3391128" y="2523268"/>
          <a:ext cx="2546193" cy="1527716"/>
        </a:xfrm>
        <a:prstGeom prst="roundRect">
          <a:avLst>
            <a:gd name="adj" fmla="val 10000"/>
          </a:avLst>
        </a:prstGeom>
        <a:solidFill>
          <a:schemeClr val="accent5">
            <a:hueOff val="553124"/>
            <a:satOff val="6280"/>
            <a:lumOff val="56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a:latin typeface="Calibri Light" panose="020F0302020204030204"/>
            </a:rPr>
            <a:t>2016: Trillium becomes an FQHC Look Alike .</a:t>
          </a:r>
          <a:endParaRPr lang="en-US" sz="1300" kern="1200"/>
        </a:p>
      </dsp:txBody>
      <dsp:txXfrm>
        <a:off x="3435873" y="2568013"/>
        <a:ext cx="2456703" cy="1438226"/>
      </dsp:txXfrm>
    </dsp:sp>
    <dsp:sp modelId="{99817CFB-A6A5-43B3-98AA-D28AA93F7074}">
      <dsp:nvSpPr>
        <dsp:cNvPr id="0" name=""/>
        <dsp:cNvSpPr/>
      </dsp:nvSpPr>
      <dsp:spPr>
        <a:xfrm>
          <a:off x="3910193" y="873156"/>
          <a:ext cx="3376611" cy="229157"/>
        </a:xfrm>
        <a:prstGeom prst="rect">
          <a:avLst/>
        </a:prstGeom>
        <a:solidFill>
          <a:schemeClr val="accent5">
            <a:hueOff val="790177"/>
            <a:satOff val="8972"/>
            <a:lumOff val="812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63D7835-D1B0-4C1F-B0C5-09AD743EBA91}">
      <dsp:nvSpPr>
        <dsp:cNvPr id="0" name=""/>
        <dsp:cNvSpPr/>
      </dsp:nvSpPr>
      <dsp:spPr>
        <a:xfrm>
          <a:off x="3391128" y="613623"/>
          <a:ext cx="2546193" cy="1527716"/>
        </a:xfrm>
        <a:prstGeom prst="roundRect">
          <a:avLst>
            <a:gd name="adj" fmla="val 10000"/>
          </a:avLst>
        </a:prstGeom>
        <a:solidFill>
          <a:schemeClr val="accent5">
            <a:hueOff val="691405"/>
            <a:satOff val="7851"/>
            <a:lumOff val="71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a:latin typeface="Calibri Light" panose="020F0302020204030204"/>
            </a:rPr>
            <a:t>2018: Trillium expands further and establishes 'The Center for Gynecological Care and Wellness'.</a:t>
          </a:r>
          <a:endParaRPr lang="en-US" sz="1300" kern="1200"/>
        </a:p>
      </dsp:txBody>
      <dsp:txXfrm>
        <a:off x="3435873" y="658368"/>
        <a:ext cx="2456703" cy="1438226"/>
      </dsp:txXfrm>
    </dsp:sp>
    <dsp:sp modelId="{5D483196-3299-4BD7-80FB-F7D1E543A879}">
      <dsp:nvSpPr>
        <dsp:cNvPr id="0" name=""/>
        <dsp:cNvSpPr/>
      </dsp:nvSpPr>
      <dsp:spPr>
        <a:xfrm rot="5400000">
          <a:off x="6341808" y="1827978"/>
          <a:ext cx="1899818" cy="229157"/>
        </a:xfrm>
        <a:prstGeom prst="rect">
          <a:avLst/>
        </a:prstGeom>
        <a:solidFill>
          <a:schemeClr val="accent5">
            <a:hueOff val="948213"/>
            <a:satOff val="10767"/>
            <a:lumOff val="974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0E10830-5496-4328-9D5C-937843E0D529}">
      <dsp:nvSpPr>
        <dsp:cNvPr id="0" name=""/>
        <dsp:cNvSpPr/>
      </dsp:nvSpPr>
      <dsp:spPr>
        <a:xfrm>
          <a:off x="6777566" y="613623"/>
          <a:ext cx="2546193" cy="1527716"/>
        </a:xfrm>
        <a:prstGeom prst="roundRect">
          <a:avLst>
            <a:gd name="adj" fmla="val 10000"/>
          </a:avLst>
        </a:prstGeom>
        <a:solidFill>
          <a:schemeClr val="accent5">
            <a:hueOff val="829686"/>
            <a:satOff val="9421"/>
            <a:lumOff val="8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a:latin typeface="Calibri Light" panose="020F0302020204030204"/>
            </a:rPr>
            <a:t>2019: Trillium Health expands services establishing the 170 clinic location for pediatric health care for children and young adults as well as gynecological services.</a:t>
          </a:r>
          <a:endParaRPr lang="en-US" sz="1300" kern="1200"/>
        </a:p>
      </dsp:txBody>
      <dsp:txXfrm>
        <a:off x="6822311" y="658368"/>
        <a:ext cx="2456703" cy="1438226"/>
      </dsp:txXfrm>
    </dsp:sp>
    <dsp:sp modelId="{6DFBC557-9BC0-40A4-B3E4-E37B180BEB8B}">
      <dsp:nvSpPr>
        <dsp:cNvPr id="0" name=""/>
        <dsp:cNvSpPr/>
      </dsp:nvSpPr>
      <dsp:spPr>
        <a:xfrm rot="5400000">
          <a:off x="6341808" y="3737623"/>
          <a:ext cx="1899818" cy="229157"/>
        </a:xfrm>
        <a:prstGeom prst="rect">
          <a:avLst/>
        </a:prstGeom>
        <a:solidFill>
          <a:schemeClr val="accent5">
            <a:hueOff val="1106248"/>
            <a:satOff val="12561"/>
            <a:lumOff val="1137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51981B-4839-474B-82FC-F16BDB4B2AB0}">
      <dsp:nvSpPr>
        <dsp:cNvPr id="0" name=""/>
        <dsp:cNvSpPr/>
      </dsp:nvSpPr>
      <dsp:spPr>
        <a:xfrm>
          <a:off x="6777566" y="2523268"/>
          <a:ext cx="2546193" cy="1527716"/>
        </a:xfrm>
        <a:prstGeom prst="roundRect">
          <a:avLst>
            <a:gd name="adj" fmla="val 10000"/>
          </a:avLst>
        </a:prstGeom>
        <a:solidFill>
          <a:schemeClr val="accent5">
            <a:hueOff val="967967"/>
            <a:satOff val="10991"/>
            <a:lumOff val="99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a:latin typeface="Calibri Light" panose="020F0302020204030204"/>
            </a:rPr>
            <a:t>2022: The People Aging with HIV (PAWH) grant gets awarded to Trillium Health to start a program focused on supporting older adults (50+) with HIV.</a:t>
          </a:r>
        </a:p>
      </dsp:txBody>
      <dsp:txXfrm>
        <a:off x="6822311" y="2568013"/>
        <a:ext cx="2456703" cy="1438226"/>
      </dsp:txXfrm>
    </dsp:sp>
    <dsp:sp modelId="{D380E2A3-00AC-4A22-BE4F-5F81579A691F}">
      <dsp:nvSpPr>
        <dsp:cNvPr id="0" name=""/>
        <dsp:cNvSpPr/>
      </dsp:nvSpPr>
      <dsp:spPr>
        <a:xfrm>
          <a:off x="6777566" y="4432914"/>
          <a:ext cx="2546193" cy="1527716"/>
        </a:xfrm>
        <a:prstGeom prst="roundRect">
          <a:avLst>
            <a:gd name="adj" fmla="val 10000"/>
          </a:avLst>
        </a:prstGeom>
        <a:solidFill>
          <a:schemeClr val="accent5">
            <a:hueOff val="1106248"/>
            <a:satOff val="12561"/>
            <a:lumOff val="1137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a:latin typeface="Calibri Light" panose="020F0302020204030204"/>
            </a:rPr>
            <a:t>2025: Trillium Health becomes a Federally Qualified Health Center, increasing access to federal resources to expand primary care and supportive services to better support the community.</a:t>
          </a:r>
        </a:p>
      </dsp:txBody>
      <dsp:txXfrm>
        <a:off x="6822311" y="4477659"/>
        <a:ext cx="2456703" cy="14382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14508B-FD5D-4442-BE5B-B15DF8FBB43B}">
      <dsp:nvSpPr>
        <dsp:cNvPr id="0" name=""/>
        <dsp:cNvSpPr/>
      </dsp:nvSpPr>
      <dsp:spPr>
        <a:xfrm>
          <a:off x="4938352" y="3057"/>
          <a:ext cx="1496638" cy="9728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a:latin typeface="Calibri Light" panose="020F0302020204030204"/>
            </a:rPr>
            <a:t>Medical Care Team (Primary and Specialty Care Providers)</a:t>
          </a:r>
          <a:endParaRPr lang="en-US" sz="1300" kern="1200"/>
        </a:p>
      </dsp:txBody>
      <dsp:txXfrm>
        <a:off x="4985841" y="50546"/>
        <a:ext cx="1401660" cy="877837"/>
      </dsp:txXfrm>
    </dsp:sp>
    <dsp:sp modelId="{8B8E4C22-8468-4BAB-AECF-7213B6A9E935}">
      <dsp:nvSpPr>
        <dsp:cNvPr id="0" name=""/>
        <dsp:cNvSpPr/>
      </dsp:nvSpPr>
      <dsp:spPr>
        <a:xfrm>
          <a:off x="3393681" y="489464"/>
          <a:ext cx="4585980" cy="4585980"/>
        </a:xfrm>
        <a:custGeom>
          <a:avLst/>
          <a:gdLst/>
          <a:ahLst/>
          <a:cxnLst/>
          <a:rect l="0" t="0" r="0" b="0"/>
          <a:pathLst>
            <a:path>
              <a:moveTo>
                <a:pt x="3050885" y="128874"/>
              </a:moveTo>
              <a:arcTo wR="2292990" hR="2292990" stAng="17358046" swAng="1502254"/>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4B6D097-3799-4184-8DA0-02937B8183F2}">
      <dsp:nvSpPr>
        <dsp:cNvPr id="0" name=""/>
        <dsp:cNvSpPr/>
      </dsp:nvSpPr>
      <dsp:spPr>
        <a:xfrm>
          <a:off x="6924140" y="1149552"/>
          <a:ext cx="1496638" cy="9728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a:latin typeface="Calibri Light" panose="020F0302020204030204"/>
            </a:rPr>
            <a:t>Medical Case Manager</a:t>
          </a:r>
          <a:endParaRPr lang="en-US" sz="1300" kern="1200"/>
        </a:p>
      </dsp:txBody>
      <dsp:txXfrm>
        <a:off x="6971629" y="1197041"/>
        <a:ext cx="1401660" cy="877837"/>
      </dsp:txXfrm>
    </dsp:sp>
    <dsp:sp modelId="{F91A34C9-6D59-4C5A-BA97-50DC6D516AAF}">
      <dsp:nvSpPr>
        <dsp:cNvPr id="0" name=""/>
        <dsp:cNvSpPr/>
      </dsp:nvSpPr>
      <dsp:spPr>
        <a:xfrm>
          <a:off x="3393681" y="489464"/>
          <a:ext cx="4585980" cy="4585980"/>
        </a:xfrm>
        <a:custGeom>
          <a:avLst/>
          <a:gdLst/>
          <a:ahLst/>
          <a:cxnLst/>
          <a:rect l="0" t="0" r="0" b="0"/>
          <a:pathLst>
            <a:path>
              <a:moveTo>
                <a:pt x="4492679" y="1645556"/>
              </a:moveTo>
              <a:arcTo wR="2292990" hR="2292990" stAng="20615957" swAng="1968086"/>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AA84EE2A-C9CC-440A-BFD7-3E9A5865FCA2}">
      <dsp:nvSpPr>
        <dsp:cNvPr id="0" name=""/>
        <dsp:cNvSpPr/>
      </dsp:nvSpPr>
      <dsp:spPr>
        <a:xfrm>
          <a:off x="6924140" y="3442542"/>
          <a:ext cx="1496638" cy="9728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a:latin typeface="Calibri Light" panose="020F0302020204030204"/>
            </a:rPr>
            <a:t>Registered Nurse</a:t>
          </a:r>
          <a:endParaRPr lang="en-US" sz="1300" kern="1200"/>
        </a:p>
      </dsp:txBody>
      <dsp:txXfrm>
        <a:off x="6971629" y="3490031"/>
        <a:ext cx="1401660" cy="877837"/>
      </dsp:txXfrm>
    </dsp:sp>
    <dsp:sp modelId="{1F9D7C62-41E5-47BC-92C2-1DC125C35DD1}">
      <dsp:nvSpPr>
        <dsp:cNvPr id="0" name=""/>
        <dsp:cNvSpPr/>
      </dsp:nvSpPr>
      <dsp:spPr>
        <a:xfrm>
          <a:off x="3393681" y="489464"/>
          <a:ext cx="4585980" cy="4585980"/>
        </a:xfrm>
        <a:custGeom>
          <a:avLst/>
          <a:gdLst/>
          <a:ahLst/>
          <a:cxnLst/>
          <a:rect l="0" t="0" r="0" b="0"/>
          <a:pathLst>
            <a:path>
              <a:moveTo>
                <a:pt x="3895547" y="3932994"/>
              </a:moveTo>
              <a:arcTo wR="2292990" hR="2292990" stAng="2739700" swAng="1502254"/>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871304C-1571-4E79-8000-CA7EE8EABC99}">
      <dsp:nvSpPr>
        <dsp:cNvPr id="0" name=""/>
        <dsp:cNvSpPr/>
      </dsp:nvSpPr>
      <dsp:spPr>
        <a:xfrm>
          <a:off x="4938352" y="4589037"/>
          <a:ext cx="1496638" cy="9728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a:latin typeface="Calibri Light" panose="020F0302020204030204"/>
            </a:rPr>
            <a:t>Health Services Navigator/Peer</a:t>
          </a:r>
          <a:endParaRPr lang="en-US" sz="1300" kern="1200"/>
        </a:p>
      </dsp:txBody>
      <dsp:txXfrm>
        <a:off x="4985841" y="4636526"/>
        <a:ext cx="1401660" cy="877837"/>
      </dsp:txXfrm>
    </dsp:sp>
    <dsp:sp modelId="{F162E482-B1A7-4EEF-9B7C-CA4584E507D6}">
      <dsp:nvSpPr>
        <dsp:cNvPr id="0" name=""/>
        <dsp:cNvSpPr/>
      </dsp:nvSpPr>
      <dsp:spPr>
        <a:xfrm>
          <a:off x="3393681" y="489464"/>
          <a:ext cx="4585980" cy="4585980"/>
        </a:xfrm>
        <a:custGeom>
          <a:avLst/>
          <a:gdLst/>
          <a:ahLst/>
          <a:cxnLst/>
          <a:rect l="0" t="0" r="0" b="0"/>
          <a:pathLst>
            <a:path>
              <a:moveTo>
                <a:pt x="1535094" y="4457106"/>
              </a:moveTo>
              <a:arcTo wR="2292990" hR="2292990" stAng="6558046" swAng="1502254"/>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BA299D8-6C32-400B-960A-A5D408CF2AB5}">
      <dsp:nvSpPr>
        <dsp:cNvPr id="0" name=""/>
        <dsp:cNvSpPr/>
      </dsp:nvSpPr>
      <dsp:spPr>
        <a:xfrm>
          <a:off x="2952564" y="3442542"/>
          <a:ext cx="1496638" cy="9728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a:latin typeface="Calibri Light" panose="020F0302020204030204"/>
            </a:rPr>
            <a:t>Enrollment and Eligibility Coordinator</a:t>
          </a:r>
          <a:endParaRPr lang="en-US" sz="1300" kern="1200"/>
        </a:p>
      </dsp:txBody>
      <dsp:txXfrm>
        <a:off x="3000053" y="3490031"/>
        <a:ext cx="1401660" cy="877837"/>
      </dsp:txXfrm>
    </dsp:sp>
    <dsp:sp modelId="{A0CB9782-E841-48FD-BF11-232A58B94F13}">
      <dsp:nvSpPr>
        <dsp:cNvPr id="0" name=""/>
        <dsp:cNvSpPr/>
      </dsp:nvSpPr>
      <dsp:spPr>
        <a:xfrm>
          <a:off x="3393681" y="489464"/>
          <a:ext cx="4585980" cy="4585980"/>
        </a:xfrm>
        <a:custGeom>
          <a:avLst/>
          <a:gdLst/>
          <a:ahLst/>
          <a:cxnLst/>
          <a:rect l="0" t="0" r="0" b="0"/>
          <a:pathLst>
            <a:path>
              <a:moveTo>
                <a:pt x="93300" y="2940423"/>
              </a:moveTo>
              <a:arcTo wR="2292990" hR="2292990" stAng="9815957" swAng="1968086"/>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05EECA9-7ED9-44D2-8FAF-8D13A1D6B642}">
      <dsp:nvSpPr>
        <dsp:cNvPr id="0" name=""/>
        <dsp:cNvSpPr/>
      </dsp:nvSpPr>
      <dsp:spPr>
        <a:xfrm>
          <a:off x="2952564" y="1149552"/>
          <a:ext cx="1496638" cy="9728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a:latin typeface="Calibri Light" panose="020F0302020204030204"/>
            </a:rPr>
            <a:t>Consumer Relations Coordinator (Ryan's Connection Center</a:t>
          </a:r>
        </a:p>
      </dsp:txBody>
      <dsp:txXfrm>
        <a:off x="3000053" y="1197041"/>
        <a:ext cx="1401660" cy="877837"/>
      </dsp:txXfrm>
    </dsp:sp>
    <dsp:sp modelId="{039B4CED-2116-45A4-B948-42FCFBB6BBB3}">
      <dsp:nvSpPr>
        <dsp:cNvPr id="0" name=""/>
        <dsp:cNvSpPr/>
      </dsp:nvSpPr>
      <dsp:spPr>
        <a:xfrm>
          <a:off x="3393681" y="489464"/>
          <a:ext cx="4585980" cy="4585980"/>
        </a:xfrm>
        <a:custGeom>
          <a:avLst/>
          <a:gdLst/>
          <a:ahLst/>
          <a:cxnLst/>
          <a:rect l="0" t="0" r="0" b="0"/>
          <a:pathLst>
            <a:path>
              <a:moveTo>
                <a:pt x="690432" y="652985"/>
              </a:moveTo>
              <a:arcTo wR="2292990" hR="2292990" stAng="13539700" swAng="1502254"/>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F8B007-B79C-4979-8979-BE011DBCFC1C}">
      <dsp:nvSpPr>
        <dsp:cNvPr id="0" name=""/>
        <dsp:cNvSpPr/>
      </dsp:nvSpPr>
      <dsp:spPr>
        <a:xfrm>
          <a:off x="0" y="13368"/>
          <a:ext cx="9048750"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rtl="0">
            <a:lnSpc>
              <a:spcPct val="90000"/>
            </a:lnSpc>
            <a:spcBef>
              <a:spcPct val="0"/>
            </a:spcBef>
            <a:spcAft>
              <a:spcPct val="35000"/>
            </a:spcAft>
            <a:buNone/>
          </a:pPr>
          <a:r>
            <a:rPr lang="en-US" sz="4000" kern="1200">
              <a:latin typeface="Calibri Light" panose="020F0302020204030204"/>
            </a:rPr>
            <a:t> Zoe Gaby-Smith</a:t>
          </a:r>
          <a:endParaRPr lang="en-US" sz="4000" kern="1200"/>
        </a:p>
      </dsp:txBody>
      <dsp:txXfrm>
        <a:off x="46834" y="60202"/>
        <a:ext cx="8955082" cy="865732"/>
      </dsp:txXfrm>
    </dsp:sp>
    <dsp:sp modelId="{3A653B1F-CF49-47FE-979D-2B20A81A53DF}">
      <dsp:nvSpPr>
        <dsp:cNvPr id="0" name=""/>
        <dsp:cNvSpPr/>
      </dsp:nvSpPr>
      <dsp:spPr>
        <a:xfrm>
          <a:off x="0" y="972768"/>
          <a:ext cx="9048750" cy="662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7298" tIns="50800" rIns="284480" bIns="50800" numCol="1" spcCol="1270" anchor="t" anchorCtr="0">
          <a:noAutofit/>
        </a:bodyPr>
        <a:lstStyle/>
        <a:p>
          <a:pPr marL="285750" lvl="1" indent="-285750" algn="l" defTabSz="1377950">
            <a:lnSpc>
              <a:spcPct val="100000"/>
            </a:lnSpc>
            <a:spcBef>
              <a:spcPct val="0"/>
            </a:spcBef>
            <a:spcAft>
              <a:spcPct val="20000"/>
            </a:spcAft>
            <a:buChar char="•"/>
          </a:pPr>
          <a:r>
            <a:rPr lang="en-US" sz="3100" u="sng" kern="1200">
              <a:solidFill>
                <a:schemeClr val="accent6"/>
              </a:solidFill>
              <a:latin typeface="Calibri Light" panose="020F0302020204030204"/>
            </a:rPr>
            <a:t>Zgabysmith@trilliumhealth.org</a:t>
          </a:r>
          <a:endParaRPr lang="en-US" sz="3100" u="sng" kern="1200">
            <a:solidFill>
              <a:schemeClr val="accent6"/>
            </a:solidFill>
          </a:endParaRPr>
        </a:p>
      </dsp:txBody>
      <dsp:txXfrm>
        <a:off x="0" y="972768"/>
        <a:ext cx="9048750" cy="662400"/>
      </dsp:txXfrm>
    </dsp:sp>
    <dsp:sp modelId="{E440FB26-0853-4E1C-9319-CDB562FEC99A}">
      <dsp:nvSpPr>
        <dsp:cNvPr id="0" name=""/>
        <dsp:cNvSpPr/>
      </dsp:nvSpPr>
      <dsp:spPr>
        <a:xfrm>
          <a:off x="0" y="1635169"/>
          <a:ext cx="9048750"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rtl="0">
            <a:lnSpc>
              <a:spcPct val="90000"/>
            </a:lnSpc>
            <a:spcBef>
              <a:spcPct val="0"/>
            </a:spcBef>
            <a:spcAft>
              <a:spcPct val="35000"/>
            </a:spcAft>
            <a:buNone/>
          </a:pPr>
          <a:r>
            <a:rPr lang="en-US" sz="4000" kern="1200">
              <a:latin typeface="Calibri Light" panose="020F0302020204030204"/>
            </a:rPr>
            <a:t>Jennifer Gough</a:t>
          </a:r>
          <a:endParaRPr lang="en-US" sz="4000" kern="1200"/>
        </a:p>
      </dsp:txBody>
      <dsp:txXfrm>
        <a:off x="46834" y="1682003"/>
        <a:ext cx="8955082" cy="865732"/>
      </dsp:txXfrm>
    </dsp:sp>
    <dsp:sp modelId="{BCC272BB-0375-4157-99AA-870D1042A363}">
      <dsp:nvSpPr>
        <dsp:cNvPr id="0" name=""/>
        <dsp:cNvSpPr/>
      </dsp:nvSpPr>
      <dsp:spPr>
        <a:xfrm>
          <a:off x="0" y="2594569"/>
          <a:ext cx="9048750" cy="115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7298" tIns="50800" rIns="284480" bIns="50800" numCol="1" spcCol="1270" anchor="t" anchorCtr="0">
          <a:noAutofit/>
        </a:bodyPr>
        <a:lstStyle/>
        <a:p>
          <a:pPr marL="285750" lvl="1" indent="-285750" algn="l" defTabSz="1377950">
            <a:lnSpc>
              <a:spcPct val="100000"/>
            </a:lnSpc>
            <a:spcBef>
              <a:spcPct val="0"/>
            </a:spcBef>
            <a:spcAft>
              <a:spcPct val="20000"/>
            </a:spcAft>
            <a:buChar char="•"/>
          </a:pPr>
          <a:r>
            <a:rPr lang="en-US" sz="3100" u="sng" kern="1200">
              <a:solidFill>
                <a:schemeClr val="accent6"/>
              </a:solidFill>
              <a:latin typeface="Calibri Light" panose="020F0302020204030204"/>
              <a:hlinkClick xmlns:r="http://schemas.openxmlformats.org/officeDocument/2006/relationships" r:id="rId1">
                <a:extLst>
                  <a:ext uri="{A12FA001-AC4F-418D-AE19-62706E023703}">
                    <ahyp:hlinkClr xmlns:ahyp="http://schemas.microsoft.com/office/drawing/2018/hyperlinkcolor" val="tx"/>
                  </a:ext>
                </a:extLst>
              </a:hlinkClick>
            </a:rPr>
            <a:t>Jgough@trilliumhealth.org</a:t>
          </a:r>
          <a:endParaRPr lang="en-US" sz="3100" u="sng" kern="1200">
            <a:solidFill>
              <a:schemeClr val="accent6"/>
            </a:solidFill>
          </a:endParaRPr>
        </a:p>
        <a:p>
          <a:pPr marL="285750" lvl="1" indent="-285750" algn="l" defTabSz="1377950">
            <a:lnSpc>
              <a:spcPct val="100000"/>
            </a:lnSpc>
            <a:spcBef>
              <a:spcPct val="0"/>
            </a:spcBef>
            <a:spcAft>
              <a:spcPct val="20000"/>
            </a:spcAft>
            <a:buChar char="•"/>
          </a:pPr>
          <a:endParaRPr lang="en-US" sz="3100" kern="1200">
            <a:latin typeface="Calibri Light" panose="020F0302020204030204"/>
          </a:endParaRPr>
        </a:p>
      </dsp:txBody>
      <dsp:txXfrm>
        <a:off x="0" y="2594569"/>
        <a:ext cx="9048750" cy="1159200"/>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4A88A5-726C-A24F-B263-9050C35CB3A3}"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5D6D22-357D-C74E-ACE4-B52ABE59C212}" type="slidenum">
              <a:rPr lang="en-US" smtClean="0"/>
              <a:t>‹#›</a:t>
            </a:fld>
            <a:endParaRPr lang="en-US"/>
          </a:p>
        </p:txBody>
      </p:sp>
    </p:spTree>
    <p:extLst>
      <p:ext uri="{BB962C8B-B14F-4D97-AF65-F5344CB8AC3E}">
        <p14:creationId xmlns:p14="http://schemas.microsoft.com/office/powerpoint/2010/main" val="211662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61888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06200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93354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23418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420153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06112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03856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49940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400544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757409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027918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2860C6-1BCB-3D4C-B140-19F63E438E0E}"/>
              </a:ext>
            </a:extLst>
          </p:cNvPr>
          <p:cNvPicPr>
            <a:picLocks noChangeAspect="1"/>
          </p:cNvPicPr>
          <p:nvPr userDrawn="1"/>
        </p:nvPicPr>
        <p:blipFill>
          <a:blip r:embed="rId2"/>
          <a:stretch>
            <a:fillRect/>
          </a:stretch>
        </p:blipFill>
        <p:spPr>
          <a:xfrm>
            <a:off x="-97536" y="0"/>
            <a:ext cx="12289536" cy="6912864"/>
          </a:xfrm>
          <a:prstGeom prst="rect">
            <a:avLst/>
          </a:prstGeom>
        </p:spPr>
      </p:pic>
      <p:sp>
        <p:nvSpPr>
          <p:cNvPr id="2" name="Title 1">
            <a:extLst>
              <a:ext uri="{FF2B5EF4-FFF2-40B4-BE49-F238E27FC236}">
                <a16:creationId xmlns:a16="http://schemas.microsoft.com/office/drawing/2014/main" id="{51D2BA8E-36CD-054E-8689-38380312BCE2}"/>
              </a:ext>
            </a:extLst>
          </p:cNvPr>
          <p:cNvSpPr>
            <a:spLocks noGrp="1"/>
          </p:cNvSpPr>
          <p:nvPr>
            <p:ph type="title" hasCustomPrompt="1"/>
          </p:nvPr>
        </p:nvSpPr>
        <p:spPr>
          <a:xfrm>
            <a:off x="2574388" y="3253608"/>
            <a:ext cx="7581548" cy="720314"/>
          </a:xfrm>
          <a:prstGeom prst="rect">
            <a:avLst/>
          </a:prstGeom>
        </p:spPr>
        <p:txBody>
          <a:bodyPr anchor="b">
            <a:noAutofit/>
          </a:bodyPr>
          <a:lstStyle>
            <a:lvl1pPr>
              <a:defRPr sz="7200" b="1" i="0">
                <a:solidFill>
                  <a:srgbClr val="565049"/>
                </a:solidFill>
                <a:latin typeface="Uniform" panose="02000000000000000000" pitchFamily="2" charset="77"/>
              </a:defRPr>
            </a:lvl1pPr>
          </a:lstStyle>
          <a:p>
            <a:r>
              <a:rPr lang="en-US"/>
              <a:t>divider</a:t>
            </a:r>
          </a:p>
        </p:txBody>
      </p:sp>
    </p:spTree>
    <p:extLst>
      <p:ext uri="{BB962C8B-B14F-4D97-AF65-F5344CB8AC3E}">
        <p14:creationId xmlns:p14="http://schemas.microsoft.com/office/powerpoint/2010/main" val="1804901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BF52AD-C289-8946-B45B-8DCB0AAD5A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187" y="-49043"/>
            <a:ext cx="12279187" cy="6907043"/>
          </a:xfrm>
          <a:prstGeom prst="rect">
            <a:avLst/>
          </a:prstGeom>
        </p:spPr>
      </p:pic>
      <p:sp>
        <p:nvSpPr>
          <p:cNvPr id="3" name="Content Placeholder 2">
            <a:extLst>
              <a:ext uri="{FF2B5EF4-FFF2-40B4-BE49-F238E27FC236}">
                <a16:creationId xmlns:a16="http://schemas.microsoft.com/office/drawing/2014/main" id="{5D98EA66-4492-BE46-8E2D-D7F8513CF807}"/>
              </a:ext>
            </a:extLst>
          </p:cNvPr>
          <p:cNvSpPr>
            <a:spLocks noGrp="1"/>
          </p:cNvSpPr>
          <p:nvPr>
            <p:ph idx="1"/>
          </p:nvPr>
        </p:nvSpPr>
        <p:spPr>
          <a:xfrm>
            <a:off x="838200" y="2410269"/>
            <a:ext cx="9049512" cy="3766693"/>
          </a:xfrm>
          <a:prstGeom prst="rect">
            <a:avLst/>
          </a:prstGeom>
        </p:spPr>
        <p:txBody>
          <a:bodyPr>
            <a:normAutofit/>
          </a:bodyPr>
          <a:lstStyle>
            <a:lvl1pPr>
              <a:defRPr sz="1800">
                <a:solidFill>
                  <a:srgbClr val="565049"/>
                </a:solidFill>
                <a:latin typeface="Uniform" panose="02000000000000000000" pitchFamily="2" charset="77"/>
              </a:defRPr>
            </a:lvl1pPr>
            <a:lvl2pPr>
              <a:defRPr sz="1800">
                <a:solidFill>
                  <a:srgbClr val="565049"/>
                </a:solidFill>
                <a:latin typeface="Uniform" panose="02000000000000000000" pitchFamily="2" charset="77"/>
              </a:defRPr>
            </a:lvl2pPr>
            <a:lvl3pPr>
              <a:defRPr sz="1800">
                <a:solidFill>
                  <a:srgbClr val="565049"/>
                </a:solidFill>
                <a:latin typeface="Uniform" panose="02000000000000000000" pitchFamily="2" charset="77"/>
              </a:defRPr>
            </a:lvl3pPr>
            <a:lvl4pPr>
              <a:defRPr sz="1800">
                <a:solidFill>
                  <a:srgbClr val="565049"/>
                </a:solidFill>
                <a:latin typeface="Uniform" panose="02000000000000000000" pitchFamily="2" charset="77"/>
              </a:defRPr>
            </a:lvl4pPr>
            <a:lvl5pPr>
              <a:defRPr sz="1800">
                <a:solidFill>
                  <a:srgbClr val="565049"/>
                </a:solidFill>
                <a:latin typeface="Uniform" panose="02000000000000000000" pitchFamily="2" charset="77"/>
              </a:defRPr>
            </a:lvl5pPr>
          </a:lstStyle>
          <a:p>
            <a:pPr lvl="0"/>
            <a:r>
              <a:rPr lang="en-US"/>
              <a:t>Edit Master text styles</a:t>
            </a:r>
          </a:p>
          <a:p>
            <a:pPr lvl="1"/>
            <a:r>
              <a:rPr lang="en-US"/>
              <a:t>Second level</a:t>
            </a:r>
          </a:p>
        </p:txBody>
      </p:sp>
      <p:sp>
        <p:nvSpPr>
          <p:cNvPr id="8" name="Title 1">
            <a:extLst>
              <a:ext uri="{FF2B5EF4-FFF2-40B4-BE49-F238E27FC236}">
                <a16:creationId xmlns:a16="http://schemas.microsoft.com/office/drawing/2014/main" id="{C9B79817-189C-CB4B-8231-C0226FABA261}"/>
              </a:ext>
            </a:extLst>
          </p:cNvPr>
          <p:cNvSpPr>
            <a:spLocks noGrp="1"/>
          </p:cNvSpPr>
          <p:nvPr>
            <p:ph type="title"/>
          </p:nvPr>
        </p:nvSpPr>
        <p:spPr>
          <a:xfrm>
            <a:off x="838200" y="1084707"/>
            <a:ext cx="9500616" cy="1325563"/>
          </a:xfrm>
          <a:prstGeom prst="rect">
            <a:avLst/>
          </a:prstGeom>
        </p:spPr>
        <p:txBody>
          <a:bodyPr>
            <a:normAutofit/>
          </a:bodyPr>
          <a:lstStyle>
            <a:lvl1pPr>
              <a:defRPr sz="5000" b="1" i="0">
                <a:solidFill>
                  <a:srgbClr val="565049"/>
                </a:solidFill>
                <a:latin typeface="Uniform" panose="02000000000000000000" pitchFamily="2" charset="77"/>
              </a:defRPr>
            </a:lvl1pPr>
          </a:lstStyle>
          <a:p>
            <a:r>
              <a:rPr lang="en-US"/>
              <a:t>Click to edit Master title style</a:t>
            </a:r>
          </a:p>
        </p:txBody>
      </p:sp>
      <p:sp>
        <p:nvSpPr>
          <p:cNvPr id="5" name="TextBox 4">
            <a:extLst>
              <a:ext uri="{FF2B5EF4-FFF2-40B4-BE49-F238E27FC236}">
                <a16:creationId xmlns:a16="http://schemas.microsoft.com/office/drawing/2014/main" id="{CB0019E8-E072-EC4B-BD87-152B6A8A4B09}"/>
              </a:ext>
            </a:extLst>
          </p:cNvPr>
          <p:cNvSpPr txBox="1"/>
          <p:nvPr userDrawn="1"/>
        </p:nvSpPr>
        <p:spPr>
          <a:xfrm>
            <a:off x="11654339" y="6389375"/>
            <a:ext cx="788276" cy="307777"/>
          </a:xfrm>
          <a:prstGeom prst="rect">
            <a:avLst/>
          </a:prstGeom>
          <a:noFill/>
        </p:spPr>
        <p:txBody>
          <a:bodyPr wrap="square" rtlCol="0">
            <a:spAutoFit/>
          </a:bodyPr>
          <a:lstStyle/>
          <a:p>
            <a:fld id="{7E7D6347-7238-8944-B891-E9644A91C48F}" type="slidenum">
              <a:rPr lang="en-US" sz="1400" smtClean="0">
                <a:solidFill>
                  <a:srgbClr val="565049"/>
                </a:solidFill>
                <a:latin typeface="Uniform" panose="02000000000000000000" pitchFamily="2" charset="77"/>
              </a:rPr>
              <a:t>‹#›</a:t>
            </a:fld>
            <a:endParaRPr lang="en-US" sz="1400">
              <a:solidFill>
                <a:srgbClr val="565049"/>
              </a:solidFill>
              <a:latin typeface="Uniform" panose="02000000000000000000" pitchFamily="2" charset="77"/>
            </a:endParaRPr>
          </a:p>
        </p:txBody>
      </p:sp>
    </p:spTree>
    <p:extLst>
      <p:ext uri="{BB962C8B-B14F-4D97-AF65-F5344CB8AC3E}">
        <p14:creationId xmlns:p14="http://schemas.microsoft.com/office/powerpoint/2010/main" val="36615762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BF52AD-C289-8946-B45B-8DCB0AAD5A97}"/>
              </a:ext>
            </a:extLst>
          </p:cNvPr>
          <p:cNvPicPr>
            <a:picLocks noChangeAspect="1"/>
          </p:cNvPicPr>
          <p:nvPr userDrawn="1"/>
        </p:nvPicPr>
        <p:blipFill>
          <a:blip r:embed="rId2"/>
          <a:stretch>
            <a:fillRect/>
          </a:stretch>
        </p:blipFill>
        <p:spPr>
          <a:xfrm>
            <a:off x="0" y="0"/>
            <a:ext cx="12192000" cy="6857999"/>
          </a:xfrm>
          <a:prstGeom prst="rect">
            <a:avLst/>
          </a:prstGeom>
        </p:spPr>
      </p:pic>
      <p:sp>
        <p:nvSpPr>
          <p:cNvPr id="3" name="Content Placeholder 2">
            <a:extLst>
              <a:ext uri="{FF2B5EF4-FFF2-40B4-BE49-F238E27FC236}">
                <a16:creationId xmlns:a16="http://schemas.microsoft.com/office/drawing/2014/main" id="{5D98EA66-4492-BE46-8E2D-D7F8513CF807}"/>
              </a:ext>
            </a:extLst>
          </p:cNvPr>
          <p:cNvSpPr>
            <a:spLocks noGrp="1"/>
          </p:cNvSpPr>
          <p:nvPr>
            <p:ph idx="1"/>
          </p:nvPr>
        </p:nvSpPr>
        <p:spPr>
          <a:xfrm>
            <a:off x="838200" y="2410269"/>
            <a:ext cx="9049512" cy="3766693"/>
          </a:xfrm>
          <a:prstGeom prst="rect">
            <a:avLst/>
          </a:prstGeom>
        </p:spPr>
        <p:txBody>
          <a:bodyPr>
            <a:normAutofit/>
          </a:bodyPr>
          <a:lstStyle>
            <a:lvl1pPr>
              <a:defRPr sz="1800">
                <a:solidFill>
                  <a:srgbClr val="565049"/>
                </a:solidFill>
                <a:latin typeface="Uniform" panose="02000000000000000000" pitchFamily="2" charset="77"/>
              </a:defRPr>
            </a:lvl1pPr>
            <a:lvl2pPr>
              <a:defRPr sz="1800">
                <a:solidFill>
                  <a:srgbClr val="565049"/>
                </a:solidFill>
                <a:latin typeface="Uniform" panose="02000000000000000000" pitchFamily="2" charset="77"/>
              </a:defRPr>
            </a:lvl2pPr>
            <a:lvl3pPr>
              <a:defRPr sz="1800">
                <a:solidFill>
                  <a:srgbClr val="565049"/>
                </a:solidFill>
                <a:latin typeface="Uniform" panose="02000000000000000000" pitchFamily="2" charset="77"/>
              </a:defRPr>
            </a:lvl3pPr>
            <a:lvl4pPr>
              <a:defRPr sz="1800">
                <a:solidFill>
                  <a:srgbClr val="565049"/>
                </a:solidFill>
                <a:latin typeface="Uniform" panose="02000000000000000000" pitchFamily="2" charset="77"/>
              </a:defRPr>
            </a:lvl4pPr>
            <a:lvl5pPr>
              <a:defRPr sz="1800">
                <a:solidFill>
                  <a:srgbClr val="565049"/>
                </a:solidFill>
                <a:latin typeface="Uniform" panose="02000000000000000000" pitchFamily="2" charset="77"/>
              </a:defRPr>
            </a:lvl5pPr>
          </a:lstStyle>
          <a:p>
            <a:pPr lvl="0"/>
            <a:r>
              <a:rPr lang="en-US"/>
              <a:t>Edit Master text styles</a:t>
            </a:r>
          </a:p>
          <a:p>
            <a:pPr lvl="1"/>
            <a:r>
              <a:rPr lang="en-US"/>
              <a:t>Second level</a:t>
            </a:r>
          </a:p>
        </p:txBody>
      </p:sp>
      <p:sp>
        <p:nvSpPr>
          <p:cNvPr id="8" name="Title 1">
            <a:extLst>
              <a:ext uri="{FF2B5EF4-FFF2-40B4-BE49-F238E27FC236}">
                <a16:creationId xmlns:a16="http://schemas.microsoft.com/office/drawing/2014/main" id="{C9B79817-189C-CB4B-8231-C0226FABA261}"/>
              </a:ext>
            </a:extLst>
          </p:cNvPr>
          <p:cNvSpPr>
            <a:spLocks noGrp="1"/>
          </p:cNvSpPr>
          <p:nvPr>
            <p:ph type="title"/>
          </p:nvPr>
        </p:nvSpPr>
        <p:spPr>
          <a:xfrm>
            <a:off x="838200" y="1084707"/>
            <a:ext cx="9500616" cy="1325563"/>
          </a:xfrm>
          <a:prstGeom prst="rect">
            <a:avLst/>
          </a:prstGeom>
        </p:spPr>
        <p:txBody>
          <a:bodyPr>
            <a:normAutofit/>
          </a:bodyPr>
          <a:lstStyle>
            <a:lvl1pPr>
              <a:defRPr sz="5000" b="1" i="0">
                <a:solidFill>
                  <a:srgbClr val="565049"/>
                </a:solidFill>
                <a:latin typeface="Uniform" panose="02000000000000000000" pitchFamily="2" charset="77"/>
              </a:defRPr>
            </a:lvl1pPr>
          </a:lstStyle>
          <a:p>
            <a:r>
              <a:rPr lang="en-US"/>
              <a:t>Click to edit Master title style</a:t>
            </a:r>
          </a:p>
        </p:txBody>
      </p:sp>
      <p:sp>
        <p:nvSpPr>
          <p:cNvPr id="6" name="TextBox 5">
            <a:extLst>
              <a:ext uri="{FF2B5EF4-FFF2-40B4-BE49-F238E27FC236}">
                <a16:creationId xmlns:a16="http://schemas.microsoft.com/office/drawing/2014/main" id="{6E09287A-F365-A242-9ECF-AC9313754BF0}"/>
              </a:ext>
            </a:extLst>
          </p:cNvPr>
          <p:cNvSpPr txBox="1"/>
          <p:nvPr userDrawn="1"/>
        </p:nvSpPr>
        <p:spPr>
          <a:xfrm>
            <a:off x="11654339" y="6389375"/>
            <a:ext cx="788276" cy="307777"/>
          </a:xfrm>
          <a:prstGeom prst="rect">
            <a:avLst/>
          </a:prstGeom>
          <a:noFill/>
        </p:spPr>
        <p:txBody>
          <a:bodyPr wrap="square" rtlCol="0">
            <a:spAutoFit/>
          </a:bodyPr>
          <a:lstStyle/>
          <a:p>
            <a:fld id="{7E7D6347-7238-8944-B891-E9644A91C48F}" type="slidenum">
              <a:rPr lang="en-US" sz="1400" smtClean="0">
                <a:solidFill>
                  <a:srgbClr val="565049"/>
                </a:solidFill>
                <a:latin typeface="Uniform" panose="02000000000000000000" pitchFamily="2" charset="77"/>
              </a:rPr>
              <a:t>‹#›</a:t>
            </a:fld>
            <a:endParaRPr lang="en-US" sz="1400">
              <a:solidFill>
                <a:srgbClr val="565049"/>
              </a:solidFill>
              <a:latin typeface="Uniform" panose="02000000000000000000" pitchFamily="2" charset="77"/>
            </a:endParaRPr>
          </a:p>
        </p:txBody>
      </p:sp>
    </p:spTree>
    <p:extLst>
      <p:ext uri="{BB962C8B-B14F-4D97-AF65-F5344CB8AC3E}">
        <p14:creationId xmlns:p14="http://schemas.microsoft.com/office/powerpoint/2010/main" val="2491067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9/24/2026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654747480"/>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microsoft.com/office/2018/10/relationships/comments" Target="../comments/modernComment_10C_31A9C725.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microsoft.com/office/2018/10/relationships/comments" Target="../comments/modernComment_10A_96257628.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microsoft.com/office/2018/10/relationships/comments" Target="../comments/modernComment_110_1A3C5EAC.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microsoft.com/office/2018/10/relationships/comments" Target="../comments/modernComment_109_F35A3D9D.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microsoft.com/office/2018/10/relationships/comments" Target="../comments/modernComment_10D_A9A2D63F.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microsoft.com/office/2018/10/relationships/comments" Target="../comments/modernComment_111_50F68C0A.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microsoft.com/office/2018/10/relationships/comments" Target="../comments/modernComment_10E_B5F2288B.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microsoft.com/office/2018/10/relationships/comments" Target="../comments/modernComment_10F_45C9492A.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microsoft.com/office/2018/10/relationships/comments" Target="../comments/modernComment_115_4244504A.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s://www.health.ny.gov/diseases/aids/general/resources/docs/hiv_and_aging.pdf" TargetMode="External"/><Relationship Id="rId2" Type="http://schemas.openxmlformats.org/officeDocument/2006/relationships/hyperlink" Target="https://nashp.org/how-new-york-is-supporting-people-aging-with-hiv-and-aids/" TargetMode="External"/><Relationship Id="rId1" Type="http://schemas.openxmlformats.org/officeDocument/2006/relationships/slideLayout" Target="../slideLayouts/slideLayout14.xml"/><Relationship Id="rId5" Type="http://schemas.openxmlformats.org/officeDocument/2006/relationships/hyperlink" Target="https://www.hivguidelines.org/guideline/hiv-aging/?mycollection=hiv-care" TargetMode="External"/><Relationship Id="rId4" Type="http://schemas.openxmlformats.org/officeDocument/2006/relationships/hyperlink" Target="https://www.health.ny.gov/press/releases/2022/2022-09-18_national_hiv_aids_aw_day.htm" TargetMode="Externa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4D038E-123B-4948-32E6-290311FA1C78}"/>
              </a:ext>
            </a:extLst>
          </p:cNvPr>
          <p:cNvSpPr>
            <a:spLocks noGrp="1"/>
          </p:cNvSpPr>
          <p:nvPr>
            <p:ph type="title"/>
          </p:nvPr>
        </p:nvSpPr>
        <p:spPr>
          <a:xfrm>
            <a:off x="2950252" y="3880767"/>
            <a:ext cx="7581548" cy="720314"/>
          </a:xfrm>
        </p:spPr>
        <p:txBody>
          <a:bodyPr lIns="91440" tIns="45720" rIns="91440" bIns="45720" anchor="b">
            <a:noAutofit/>
          </a:bodyPr>
          <a:lstStyle/>
          <a:p>
            <a:br>
              <a:rPr lang="en-US"/>
            </a:br>
            <a:br>
              <a:rPr lang="en-US"/>
            </a:br>
            <a:br>
              <a:rPr lang="en-US"/>
            </a:br>
            <a:endParaRPr lang="en-US"/>
          </a:p>
        </p:txBody>
      </p:sp>
      <p:sp>
        <p:nvSpPr>
          <p:cNvPr id="5" name="TextBox 4">
            <a:extLst>
              <a:ext uri="{FF2B5EF4-FFF2-40B4-BE49-F238E27FC236}">
                <a16:creationId xmlns:a16="http://schemas.microsoft.com/office/drawing/2014/main" id="{EC461F76-93A7-5EA5-30CB-583C359C2FB8}"/>
              </a:ext>
            </a:extLst>
          </p:cNvPr>
          <p:cNvSpPr txBox="1"/>
          <p:nvPr/>
        </p:nvSpPr>
        <p:spPr>
          <a:xfrm>
            <a:off x="1443318" y="900953"/>
            <a:ext cx="9296400"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400" b="1" i="0">
                <a:latin typeface="Uniform"/>
                <a:cs typeface="Times New Roman"/>
              </a:rPr>
              <a:t>Important Considerations When Working with Older Adults Aging with HIV</a:t>
            </a:r>
            <a:endParaRPr lang="en-US" sz="5400" b="1">
              <a:latin typeface="Uniform"/>
              <a:ea typeface="Calibri"/>
              <a:cs typeface="Times New Roman"/>
            </a:endParaRPr>
          </a:p>
          <a:p>
            <a:pPr algn="ctr"/>
            <a:endParaRPr lang="en-US"/>
          </a:p>
        </p:txBody>
      </p:sp>
      <p:sp>
        <p:nvSpPr>
          <p:cNvPr id="7" name="TextBox 6">
            <a:extLst>
              <a:ext uri="{FF2B5EF4-FFF2-40B4-BE49-F238E27FC236}">
                <a16:creationId xmlns:a16="http://schemas.microsoft.com/office/drawing/2014/main" id="{72431204-30D9-16E0-C13D-696725F77E91}"/>
              </a:ext>
            </a:extLst>
          </p:cNvPr>
          <p:cNvSpPr txBox="1"/>
          <p:nvPr/>
        </p:nvSpPr>
        <p:spPr>
          <a:xfrm>
            <a:off x="1454235" y="3687725"/>
            <a:ext cx="928144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latin typeface="Uniform"/>
                <a:ea typeface="Calibri"/>
                <a:cs typeface="Times New Roman"/>
              </a:rPr>
              <a:t>Presenters: Zoe Gaby-Smith, MSW and Jennifer Gough, RN </a:t>
            </a:r>
          </a:p>
          <a:p>
            <a:pPr algn="ctr"/>
            <a:r>
              <a:rPr lang="en-US" sz="2400">
                <a:latin typeface="Uniform"/>
                <a:ea typeface="Calibri"/>
                <a:cs typeface="Times New Roman"/>
              </a:rPr>
              <a:t>Medical Case Manager and Nurse for the PAWH Program at Trillium Health Inc.</a:t>
            </a:r>
            <a:endParaRPr lang="en-US" sz="2400">
              <a:latin typeface="Uniform"/>
            </a:endParaRPr>
          </a:p>
          <a:p>
            <a:pPr algn="ctr"/>
            <a:endParaRPr lang="en-US" sz="2800">
              <a:latin typeface="Uniform"/>
              <a:ea typeface="Calibri"/>
              <a:cs typeface="Times New Roman"/>
            </a:endParaRPr>
          </a:p>
        </p:txBody>
      </p:sp>
    </p:spTree>
    <p:extLst>
      <p:ext uri="{BB962C8B-B14F-4D97-AF65-F5344CB8AC3E}">
        <p14:creationId xmlns:p14="http://schemas.microsoft.com/office/powerpoint/2010/main" val="833210149"/>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6348D28-B064-05B1-9E72-5AAEDCF856D5}"/>
              </a:ext>
            </a:extLst>
          </p:cNvPr>
          <p:cNvSpPr>
            <a:spLocks noGrp="1"/>
          </p:cNvSpPr>
          <p:nvPr>
            <p:ph idx="1"/>
          </p:nvPr>
        </p:nvSpPr>
        <p:spPr>
          <a:xfrm>
            <a:off x="838200" y="1473422"/>
            <a:ext cx="9684512" cy="4227438"/>
          </a:xfrm>
        </p:spPr>
        <p:txBody>
          <a:bodyPr lIns="91440" tIns="45720" rIns="91440" bIns="45720" anchor="t">
            <a:normAutofit/>
          </a:bodyPr>
          <a:lstStyle/>
          <a:p>
            <a:pPr marL="0" indent="0">
              <a:buNone/>
            </a:pPr>
            <a:r>
              <a:rPr lang="en-US" sz="2000">
                <a:latin typeface="Uniform"/>
              </a:rPr>
              <a:t>At the end of this presentation, participants will be able to…. </a:t>
            </a:r>
          </a:p>
          <a:p>
            <a:pPr marL="0" indent="0">
              <a:buNone/>
            </a:pPr>
            <a:r>
              <a:rPr lang="en-US" sz="2000">
                <a:latin typeface="Uniform"/>
              </a:rPr>
              <a:t>	</a:t>
            </a:r>
          </a:p>
        </p:txBody>
      </p:sp>
      <p:sp>
        <p:nvSpPr>
          <p:cNvPr id="5" name="Title 4">
            <a:extLst>
              <a:ext uri="{FF2B5EF4-FFF2-40B4-BE49-F238E27FC236}">
                <a16:creationId xmlns:a16="http://schemas.microsoft.com/office/drawing/2014/main" id="{217325D6-171F-2263-3269-C62F467A0AF2}"/>
              </a:ext>
            </a:extLst>
          </p:cNvPr>
          <p:cNvSpPr>
            <a:spLocks noGrp="1"/>
          </p:cNvSpPr>
          <p:nvPr>
            <p:ph type="title"/>
          </p:nvPr>
        </p:nvSpPr>
        <p:spPr>
          <a:xfrm>
            <a:off x="838200" y="576707"/>
            <a:ext cx="9500616" cy="1325563"/>
          </a:xfrm>
        </p:spPr>
        <p:txBody>
          <a:bodyPr lIns="91440" tIns="45720" rIns="91440" bIns="45720" anchor="t">
            <a:normAutofit/>
          </a:bodyPr>
          <a:lstStyle/>
          <a:p>
            <a:r>
              <a:rPr lang="en-US">
                <a:latin typeface="Uniform"/>
              </a:rPr>
              <a:t>Key Objectives</a:t>
            </a:r>
            <a:endParaRPr lang="en-US"/>
          </a:p>
        </p:txBody>
      </p:sp>
      <p:graphicFrame>
        <p:nvGraphicFramePr>
          <p:cNvPr id="2" name="Diagram 1">
            <a:extLst>
              <a:ext uri="{FF2B5EF4-FFF2-40B4-BE49-F238E27FC236}">
                <a16:creationId xmlns:a16="http://schemas.microsoft.com/office/drawing/2014/main" id="{053511CB-4A65-6D6A-51E1-E2C78FDEB948}"/>
              </a:ext>
            </a:extLst>
          </p:cNvPr>
          <p:cNvGraphicFramePr/>
          <p:nvPr>
            <p:extLst>
              <p:ext uri="{D42A27DB-BD31-4B8C-83A1-F6EECF244321}">
                <p14:modId xmlns:p14="http://schemas.microsoft.com/office/powerpoint/2010/main" val="3603503257"/>
              </p:ext>
            </p:extLst>
          </p:nvPr>
        </p:nvGraphicFramePr>
        <p:xfrm>
          <a:off x="859465" y="-3840"/>
          <a:ext cx="10481634" cy="7658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7616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C58330-328E-F7A5-DBD0-F0DBA673D8F3}"/>
              </a:ext>
            </a:extLst>
          </p:cNvPr>
          <p:cNvSpPr>
            <a:spLocks noGrp="1"/>
          </p:cNvSpPr>
          <p:nvPr>
            <p:ph idx="1"/>
          </p:nvPr>
        </p:nvSpPr>
        <p:spPr>
          <a:xfrm>
            <a:off x="838200" y="2410269"/>
            <a:ext cx="9049512" cy="3766693"/>
          </a:xfrm>
        </p:spPr>
        <p:txBody>
          <a:bodyPr lIns="91440" tIns="45720" rIns="91440" bIns="45720" anchor="t">
            <a:normAutofit/>
          </a:bodyPr>
          <a:lstStyle/>
          <a:p>
            <a:pPr marL="0" indent="0">
              <a:buNone/>
            </a:pPr>
            <a:br>
              <a:rPr lang="en-US"/>
            </a:br>
            <a:endParaRPr lang="en-US"/>
          </a:p>
        </p:txBody>
      </p:sp>
      <p:sp>
        <p:nvSpPr>
          <p:cNvPr id="5" name="Title 4">
            <a:extLst>
              <a:ext uri="{FF2B5EF4-FFF2-40B4-BE49-F238E27FC236}">
                <a16:creationId xmlns:a16="http://schemas.microsoft.com/office/drawing/2014/main" id="{C69F3C68-F893-BC90-6047-4A1104806CBF}"/>
              </a:ext>
            </a:extLst>
          </p:cNvPr>
          <p:cNvSpPr>
            <a:spLocks noGrp="1"/>
          </p:cNvSpPr>
          <p:nvPr>
            <p:ph type="title"/>
          </p:nvPr>
        </p:nvSpPr>
        <p:spPr>
          <a:xfrm>
            <a:off x="838200" y="180940"/>
            <a:ext cx="9500616" cy="1325563"/>
          </a:xfrm>
        </p:spPr>
        <p:txBody>
          <a:bodyPr lIns="91440" tIns="45720" rIns="91440" bIns="45720" anchor="ctr">
            <a:normAutofit/>
          </a:bodyPr>
          <a:lstStyle/>
          <a:p>
            <a:r>
              <a:rPr lang="en-US"/>
              <a:t>Trillium Health</a:t>
            </a:r>
          </a:p>
        </p:txBody>
      </p:sp>
      <p:graphicFrame>
        <p:nvGraphicFramePr>
          <p:cNvPr id="3" name="Diagram 2">
            <a:extLst>
              <a:ext uri="{FF2B5EF4-FFF2-40B4-BE49-F238E27FC236}">
                <a16:creationId xmlns:a16="http://schemas.microsoft.com/office/drawing/2014/main" id="{CEFDB072-F619-8DC9-FB33-64C776EF5B89}"/>
              </a:ext>
            </a:extLst>
          </p:cNvPr>
          <p:cNvGraphicFramePr/>
          <p:nvPr>
            <p:extLst>
              <p:ext uri="{D42A27DB-BD31-4B8C-83A1-F6EECF244321}">
                <p14:modId xmlns:p14="http://schemas.microsoft.com/office/powerpoint/2010/main" val="2401557349"/>
              </p:ext>
            </p:extLst>
          </p:nvPr>
        </p:nvGraphicFramePr>
        <p:xfrm>
          <a:off x="1065028" y="712590"/>
          <a:ext cx="9328451" cy="65742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4603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808A64D-2DAF-B691-5BCA-AA08E68CCC2B}"/>
              </a:ext>
            </a:extLst>
          </p:cNvPr>
          <p:cNvSpPr>
            <a:spLocks noGrp="1"/>
          </p:cNvSpPr>
          <p:nvPr>
            <p:ph idx="1"/>
          </p:nvPr>
        </p:nvSpPr>
        <p:spPr>
          <a:xfrm>
            <a:off x="838200" y="2257689"/>
            <a:ext cx="9049512" cy="4138832"/>
          </a:xfrm>
        </p:spPr>
        <p:txBody>
          <a:bodyPr lIns="91440" tIns="45720" rIns="91440" bIns="45720" anchor="t">
            <a:normAutofit/>
          </a:bodyPr>
          <a:lstStyle/>
          <a:p>
            <a:r>
              <a:rPr lang="en-US" sz="1600">
                <a:latin typeface="Uniform"/>
              </a:rPr>
              <a:t>Over 50% of individuals living with HIV in America are now over the age of 50.</a:t>
            </a:r>
          </a:p>
          <a:p>
            <a:r>
              <a:rPr lang="en-US" sz="1600">
                <a:latin typeface="Uniform"/>
              </a:rPr>
              <a:t>As of the end of 2024, 56% of individuals in New York State alone were over 50.</a:t>
            </a:r>
          </a:p>
          <a:p>
            <a:r>
              <a:rPr lang="en-US" sz="1600">
                <a:latin typeface="Uniform"/>
              </a:rPr>
              <a:t>Studies have shown that HIV can cause individuals to medically age faster than individuals without HIV.</a:t>
            </a:r>
          </a:p>
          <a:p>
            <a:r>
              <a:rPr lang="en-US" sz="1600">
                <a:latin typeface="Uniform"/>
              </a:rPr>
              <a:t>HIV can cause adults to have a greater risk of health-related issues, regardless of viral-load suppression, such as:</a:t>
            </a:r>
          </a:p>
          <a:p>
            <a:pPr lvl="1">
              <a:buFont typeface="Courier New" panose="020B0604020202020204" pitchFamily="34" charset="0"/>
              <a:buChar char="o"/>
            </a:pPr>
            <a:r>
              <a:rPr lang="en-US" sz="1600">
                <a:latin typeface="Uniform"/>
              </a:rPr>
              <a:t>Multiple comorbidities</a:t>
            </a:r>
          </a:p>
          <a:p>
            <a:pPr lvl="1">
              <a:buFont typeface="Courier New" panose="020B0604020202020204" pitchFamily="34" charset="0"/>
              <a:buChar char="o"/>
            </a:pPr>
            <a:r>
              <a:rPr lang="en-US" sz="1600">
                <a:latin typeface="Uniform"/>
              </a:rPr>
              <a:t>Polypharmacy</a:t>
            </a:r>
          </a:p>
          <a:p>
            <a:pPr lvl="1">
              <a:buFont typeface="Courier New" panose="020B0604020202020204" pitchFamily="34" charset="0"/>
              <a:buChar char="o"/>
            </a:pPr>
            <a:r>
              <a:rPr lang="en-US" sz="1600">
                <a:latin typeface="Uniform"/>
              </a:rPr>
              <a:t>Depression</a:t>
            </a:r>
          </a:p>
          <a:p>
            <a:pPr lvl="1">
              <a:buFont typeface="Courier New" panose="020B0604020202020204" pitchFamily="34" charset="0"/>
              <a:buChar char="o"/>
            </a:pPr>
            <a:r>
              <a:rPr lang="en-US" sz="1600">
                <a:latin typeface="Uniform"/>
              </a:rPr>
              <a:t>Frailty</a:t>
            </a:r>
          </a:p>
          <a:p>
            <a:pPr lvl="1">
              <a:buFont typeface="Courier New" panose="020B0604020202020204" pitchFamily="34" charset="0"/>
              <a:buChar char="o"/>
            </a:pPr>
            <a:r>
              <a:rPr lang="en-US" sz="1600">
                <a:latin typeface="Uniform"/>
              </a:rPr>
              <a:t>Cognitive decline</a:t>
            </a:r>
          </a:p>
          <a:p>
            <a:r>
              <a:rPr lang="en-US" sz="1600">
                <a:latin typeface="Uniform"/>
              </a:rPr>
              <a:t>Research has also suggested older adults living with HIV can have increased psychosocial needs, which can impact overall health and wellbeing.</a:t>
            </a:r>
          </a:p>
        </p:txBody>
      </p:sp>
      <p:sp>
        <p:nvSpPr>
          <p:cNvPr id="3" name="Title 2">
            <a:extLst>
              <a:ext uri="{FF2B5EF4-FFF2-40B4-BE49-F238E27FC236}">
                <a16:creationId xmlns:a16="http://schemas.microsoft.com/office/drawing/2014/main" id="{1EED55DE-AFE4-79E5-5BFE-29CA9056731D}"/>
              </a:ext>
            </a:extLst>
          </p:cNvPr>
          <p:cNvSpPr>
            <a:spLocks noGrp="1"/>
          </p:cNvSpPr>
          <p:nvPr>
            <p:ph type="title"/>
          </p:nvPr>
        </p:nvSpPr>
        <p:spPr>
          <a:xfrm>
            <a:off x="838200" y="710165"/>
            <a:ext cx="9500616" cy="1325563"/>
          </a:xfrm>
        </p:spPr>
        <p:txBody>
          <a:bodyPr lIns="91440" tIns="45720" rIns="91440" bIns="45720" anchor="t">
            <a:normAutofit fontScale="90000"/>
          </a:bodyPr>
          <a:lstStyle/>
          <a:p>
            <a:r>
              <a:rPr lang="en-US">
                <a:latin typeface="Uniform"/>
              </a:rPr>
              <a:t>Why are we talking about Aging with HIV?</a:t>
            </a:r>
            <a:endParaRPr lang="en-US"/>
          </a:p>
        </p:txBody>
      </p:sp>
    </p:spTree>
    <p:extLst>
      <p:ext uri="{BB962C8B-B14F-4D97-AF65-F5344CB8AC3E}">
        <p14:creationId xmlns:p14="http://schemas.microsoft.com/office/powerpoint/2010/main" val="2519037480"/>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DA43117B-2883-833C-A78D-257475B66799}"/>
              </a:ext>
            </a:extLst>
          </p:cNvPr>
          <p:cNvSpPr>
            <a:spLocks noGrp="1"/>
          </p:cNvSpPr>
          <p:nvPr>
            <p:ph idx="1"/>
          </p:nvPr>
        </p:nvSpPr>
        <p:spPr>
          <a:xfrm>
            <a:off x="748553" y="2155192"/>
            <a:ext cx="9049512" cy="4351483"/>
          </a:xfrm>
        </p:spPr>
        <p:txBody>
          <a:bodyPr vert="horz" lIns="91440" tIns="45720" rIns="91440" bIns="45720" rtlCol="0" anchor="t">
            <a:normAutofit/>
          </a:bodyPr>
          <a:lstStyle/>
          <a:p>
            <a:r>
              <a:rPr lang="en-US">
                <a:latin typeface="Uniform"/>
              </a:rPr>
              <a:t>The stigma that came out of the AIDS crisis has had a lasting effect on many long-term survivors.</a:t>
            </a:r>
            <a:endParaRPr lang="en-US"/>
          </a:p>
          <a:p>
            <a:r>
              <a:rPr lang="en-US">
                <a:latin typeface="Uniform"/>
              </a:rPr>
              <a:t>General stigma around HIV can intersect with stigma surrounding age, sexuality, etc.</a:t>
            </a:r>
          </a:p>
          <a:p>
            <a:r>
              <a:rPr lang="en-US">
                <a:latin typeface="Uniform"/>
              </a:rPr>
              <a:t>Stigma around diagnosis, sexual orientation, substance use, etc. can exacerbate mental health challenges, and can become a barrier to adults seeking appropriate care.</a:t>
            </a:r>
          </a:p>
          <a:p>
            <a:r>
              <a:rPr lang="en-US">
                <a:latin typeface="Uniform"/>
              </a:rPr>
              <a:t>The NYS DOH found that in 2021 only 15% of long-term survivors with HIV have a partner or a spouse, and 70% of older adults with HIV are living alone.</a:t>
            </a:r>
          </a:p>
          <a:p>
            <a:r>
              <a:rPr lang="en-US">
                <a:latin typeface="Uniform"/>
              </a:rPr>
              <a:t>The NYS DOH also found that only 50% of long-term survivors living with HIV have friends who know about their diagnosis.</a:t>
            </a:r>
          </a:p>
          <a:p>
            <a:r>
              <a:rPr lang="en-US">
                <a:highlight>
                  <a:srgbClr val="FFFFFF"/>
                </a:highlight>
                <a:latin typeface="Uniform"/>
                <a:cs typeface="Segoe UI"/>
              </a:rPr>
              <a:t>Social support (family/friends/community) can be integral to navigating all aspects of the aging process. When these supports are not in-place, it can make this process increasingly more difficult to navigate.</a:t>
            </a:r>
            <a:endParaRPr lang="en-US">
              <a:latin typeface="Uniform"/>
            </a:endParaRPr>
          </a:p>
          <a:p>
            <a:endParaRPr lang="en-US">
              <a:latin typeface="Uniform"/>
            </a:endParaRPr>
          </a:p>
        </p:txBody>
      </p:sp>
      <p:sp>
        <p:nvSpPr>
          <p:cNvPr id="3" name="Title 2">
            <a:extLst>
              <a:ext uri="{FF2B5EF4-FFF2-40B4-BE49-F238E27FC236}">
                <a16:creationId xmlns:a16="http://schemas.microsoft.com/office/drawing/2014/main" id="{5C96FF49-4FA2-2CEB-5015-D79FA6D5A5AE}"/>
              </a:ext>
            </a:extLst>
          </p:cNvPr>
          <p:cNvSpPr>
            <a:spLocks noGrp="1"/>
          </p:cNvSpPr>
          <p:nvPr>
            <p:ph type="title"/>
          </p:nvPr>
        </p:nvSpPr>
        <p:spPr>
          <a:xfrm>
            <a:off x="748553" y="677855"/>
            <a:ext cx="8481663" cy="1334423"/>
          </a:xfrm>
        </p:spPr>
        <p:txBody>
          <a:bodyPr anchor="ctr">
            <a:normAutofit/>
          </a:bodyPr>
          <a:lstStyle/>
          <a:p>
            <a:r>
              <a:rPr lang="en-US" sz="4300" dirty="0">
                <a:latin typeface="Uniform"/>
              </a:rPr>
              <a:t>Historical and Social Impact on Long-Term Survivors</a:t>
            </a:r>
          </a:p>
        </p:txBody>
      </p:sp>
    </p:spTree>
    <p:extLst>
      <p:ext uri="{BB962C8B-B14F-4D97-AF65-F5344CB8AC3E}">
        <p14:creationId xmlns:p14="http://schemas.microsoft.com/office/powerpoint/2010/main" val="440164012"/>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B8CD7D-998C-54E1-8FC3-A0D4A03F3B23}"/>
              </a:ext>
            </a:extLst>
          </p:cNvPr>
          <p:cNvSpPr>
            <a:spLocks noGrp="1"/>
          </p:cNvSpPr>
          <p:nvPr>
            <p:ph idx="1"/>
          </p:nvPr>
        </p:nvSpPr>
        <p:spPr>
          <a:xfrm>
            <a:off x="838200" y="1241668"/>
            <a:ext cx="9049512" cy="4760559"/>
          </a:xfrm>
        </p:spPr>
        <p:txBody>
          <a:bodyPr lIns="91440" tIns="45720" rIns="91440" bIns="45720" anchor="t">
            <a:normAutofit lnSpcReduction="10000"/>
          </a:bodyPr>
          <a:lstStyle/>
          <a:p>
            <a:r>
              <a:rPr lang="en-US" sz="2400">
                <a:latin typeface="Uniform"/>
              </a:rPr>
              <a:t>In 2022, The New York State Department of Health AIDS Institute announced the start of a new grant-funded pilot program designed to address the unique needs of older adults aging with HIV. This program was name the PAWH (People Aging with HIV) program, and was designed to run for five years.</a:t>
            </a:r>
          </a:p>
          <a:p>
            <a:r>
              <a:rPr lang="en-US" sz="2400">
                <a:highlight>
                  <a:srgbClr val="FFFFFF"/>
                </a:highlight>
                <a:latin typeface="Uniform"/>
              </a:rPr>
              <a:t>PAWH provides funding for an interdisciplinary support team including: case management; health education; psychosocial support services; insurance navigation; cognitive, physical, and behavioral screening services; and peer support.</a:t>
            </a:r>
          </a:p>
          <a:p>
            <a:r>
              <a:rPr lang="en-US" sz="2400">
                <a:latin typeface="Uniform"/>
              </a:rPr>
              <a:t>The PAWH grant was developed to fund 10 sites across New York Stet in providing tailored healthcare and supportive services to this community.</a:t>
            </a:r>
            <a:endParaRPr lang="en-US" sz="2400"/>
          </a:p>
          <a:p>
            <a:r>
              <a:rPr lang="en-US" sz="2400" b="1">
                <a:solidFill>
                  <a:srgbClr val="00B050"/>
                </a:solidFill>
                <a:latin typeface="Uniform"/>
              </a:rPr>
              <a:t>Evergreen Health, local to Buffalo, is also one of the NYS locations participating in the PAWH pilot program!</a:t>
            </a:r>
            <a:endParaRPr lang="en-US" sz="2400" b="1">
              <a:solidFill>
                <a:srgbClr val="00B050"/>
              </a:solidFill>
            </a:endParaRPr>
          </a:p>
          <a:p>
            <a:endParaRPr lang="en-US" sz="2400"/>
          </a:p>
          <a:p>
            <a:endParaRPr lang="en-US" sz="2400"/>
          </a:p>
          <a:p>
            <a:endParaRPr lang="en-US" sz="2800"/>
          </a:p>
        </p:txBody>
      </p:sp>
      <p:sp>
        <p:nvSpPr>
          <p:cNvPr id="3" name="Title 2">
            <a:extLst>
              <a:ext uri="{FF2B5EF4-FFF2-40B4-BE49-F238E27FC236}">
                <a16:creationId xmlns:a16="http://schemas.microsoft.com/office/drawing/2014/main" id="{0C2707D0-CB64-023A-9C5C-181DC4E60245}"/>
              </a:ext>
            </a:extLst>
          </p:cNvPr>
          <p:cNvSpPr>
            <a:spLocks noGrp="1"/>
          </p:cNvSpPr>
          <p:nvPr>
            <p:ph type="title"/>
          </p:nvPr>
        </p:nvSpPr>
        <p:spPr>
          <a:xfrm>
            <a:off x="838200" y="385460"/>
            <a:ext cx="9500616" cy="1325563"/>
          </a:xfrm>
        </p:spPr>
        <p:txBody>
          <a:bodyPr lIns="91440" tIns="45720" rIns="91440" bIns="45720" anchor="t">
            <a:normAutofit/>
          </a:bodyPr>
          <a:lstStyle/>
          <a:p>
            <a:r>
              <a:rPr lang="en-US" sz="4000">
                <a:latin typeface="Uniform"/>
              </a:rPr>
              <a:t>Creation of the PAWH/ARCH Grant</a:t>
            </a:r>
            <a:endParaRPr lang="en-US" sz="4000"/>
          </a:p>
        </p:txBody>
      </p:sp>
    </p:spTree>
    <p:extLst>
      <p:ext uri="{BB962C8B-B14F-4D97-AF65-F5344CB8AC3E}">
        <p14:creationId xmlns:p14="http://schemas.microsoft.com/office/powerpoint/2010/main" val="4082777501"/>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7440A90-4801-5CBD-009F-1F12C45536C7}"/>
              </a:ext>
            </a:extLst>
          </p:cNvPr>
          <p:cNvSpPr>
            <a:spLocks noGrp="1"/>
          </p:cNvSpPr>
          <p:nvPr>
            <p:ph type="title"/>
          </p:nvPr>
        </p:nvSpPr>
        <p:spPr>
          <a:xfrm>
            <a:off x="6657715" y="243153"/>
            <a:ext cx="4195674" cy="2052522"/>
          </a:xfrm>
        </p:spPr>
        <p:txBody>
          <a:bodyPr vert="horz" lIns="91440" tIns="45720" rIns="91440" bIns="45720" rtlCol="0" anchor="b">
            <a:normAutofit fontScale="90000"/>
          </a:bodyPr>
          <a:lstStyle/>
          <a:p>
            <a:r>
              <a:rPr lang="en-US" sz="3900" b="1">
                <a:solidFill>
                  <a:srgbClr val="565049"/>
                </a:solidFill>
                <a:latin typeface="Uniform"/>
              </a:rPr>
              <a:t>The Development of the ARCH Program at Trillium Health</a:t>
            </a:r>
          </a:p>
        </p:txBody>
      </p:sp>
      <p:sp>
        <p:nvSpPr>
          <p:cNvPr id="18" name="Oval 17">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94C77EA-53F7-68CA-D221-CB92B0F5E86A}"/>
              </a:ext>
            </a:extLst>
          </p:cNvPr>
          <p:cNvPicPr>
            <a:picLocks noChangeAspect="1"/>
          </p:cNvPicPr>
          <p:nvPr/>
        </p:nvPicPr>
        <p:blipFill>
          <a:blip r:embed="rId3"/>
          <a:srcRect l="14375" r="18874" b="-2"/>
          <a:stretch>
            <a:fillRect/>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noFill/>
        </p:spPr>
      </p:pic>
      <p:sp>
        <p:nvSpPr>
          <p:cNvPr id="20"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22"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2" name="Content Placeholder 1">
            <a:extLst>
              <a:ext uri="{FF2B5EF4-FFF2-40B4-BE49-F238E27FC236}">
                <a16:creationId xmlns:a16="http://schemas.microsoft.com/office/drawing/2014/main" id="{CF842183-2E82-93DC-556A-15E19C2E6CA1}"/>
              </a:ext>
            </a:extLst>
          </p:cNvPr>
          <p:cNvSpPr>
            <a:spLocks noGrp="1"/>
          </p:cNvSpPr>
          <p:nvPr>
            <p:ph sz="half" idx="2"/>
          </p:nvPr>
        </p:nvSpPr>
        <p:spPr>
          <a:xfrm>
            <a:off x="6657715" y="2300536"/>
            <a:ext cx="4643908" cy="4348225"/>
          </a:xfrm>
        </p:spPr>
        <p:txBody>
          <a:bodyPr vert="horz" lIns="91440" tIns="45720" rIns="91440" bIns="45720" rtlCol="0" anchor="t">
            <a:normAutofit/>
          </a:bodyPr>
          <a:lstStyle/>
          <a:p>
            <a:r>
              <a:rPr lang="en-US" sz="1900">
                <a:solidFill>
                  <a:srgbClr val="565049">
                    <a:alpha val="80000"/>
                  </a:srgbClr>
                </a:solidFill>
              </a:rPr>
              <a:t>After soliciting consumer feedback on the title of this program, the PAWH program at Trillium was renamed to ARCH: Age Related Changes with HIV.</a:t>
            </a:r>
            <a:endParaRPr lang="en-US" sz="1900">
              <a:solidFill>
                <a:srgbClr val="565049">
                  <a:alpha val="80000"/>
                </a:srgbClr>
              </a:solidFill>
              <a:ea typeface="Calibri"/>
              <a:cs typeface="Calibri"/>
            </a:endParaRPr>
          </a:p>
          <a:p>
            <a:r>
              <a:rPr lang="en-US" sz="1900">
                <a:solidFill>
                  <a:srgbClr val="565049">
                    <a:alpha val="80000"/>
                  </a:srgbClr>
                </a:solidFill>
              </a:rPr>
              <a:t>The team, comprised of: Enrollment and Eligibility Specialist (insurance navigator), Registered Nurse, geriatric medical case manager(s), and a Health Services Navigator(s)(peer), collaborate with the provider on all aspects of a client's medical and social health needs. </a:t>
            </a:r>
            <a:endParaRPr lang="en-US" sz="1900">
              <a:solidFill>
                <a:srgbClr val="565049">
                  <a:alpha val="80000"/>
                </a:srgbClr>
              </a:solidFill>
              <a:ea typeface="Calibri"/>
              <a:cs typeface="Calibri"/>
            </a:endParaRPr>
          </a:p>
          <a:p>
            <a:r>
              <a:rPr lang="en-US" sz="1900">
                <a:solidFill>
                  <a:srgbClr val="565049">
                    <a:alpha val="80000"/>
                  </a:srgbClr>
                </a:solidFill>
                <a:ea typeface="Calibri"/>
                <a:cs typeface="Calibri"/>
              </a:rPr>
              <a:t>Using this multidisciplinary approach the ARCH team works together with the client in the driver's seat to help them navigate the various complexities of aging.</a:t>
            </a:r>
          </a:p>
          <a:p>
            <a:endParaRPr lang="en-US" sz="1900">
              <a:solidFill>
                <a:srgbClr val="565049">
                  <a:alpha val="80000"/>
                </a:srgbClr>
              </a:solidFill>
              <a:ea typeface="Calibri"/>
              <a:cs typeface="Calibri"/>
            </a:endParaRPr>
          </a:p>
          <a:p>
            <a:endParaRPr lang="en-US" sz="1900">
              <a:solidFill>
                <a:srgbClr val="565049">
                  <a:alpha val="80000"/>
                </a:srgbClr>
              </a:solidFill>
              <a:ea typeface="Calibri"/>
              <a:cs typeface="Calibri"/>
            </a:endParaRPr>
          </a:p>
          <a:p>
            <a:endParaRPr lang="en-US" sz="1900">
              <a:solidFill>
                <a:srgbClr val="000000">
                  <a:alpha val="80000"/>
                </a:srgbClr>
              </a:solidFill>
              <a:ea typeface="Calibri" panose="020F0502020204030204"/>
              <a:cs typeface="Calibri" panose="020F0502020204030204"/>
            </a:endParaRPr>
          </a:p>
        </p:txBody>
      </p:sp>
      <p:sp>
        <p:nvSpPr>
          <p:cNvPr id="24"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6"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6021183"/>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6BBD68-2779-32A4-9154-1DA21263FB90}"/>
              </a:ext>
            </a:extLst>
          </p:cNvPr>
          <p:cNvSpPr>
            <a:spLocks noGrp="1"/>
          </p:cNvSpPr>
          <p:nvPr>
            <p:ph type="title"/>
          </p:nvPr>
        </p:nvSpPr>
        <p:spPr>
          <a:xfrm>
            <a:off x="-1005506" y="1124"/>
            <a:ext cx="9500616" cy="1325563"/>
          </a:xfrm>
        </p:spPr>
        <p:txBody>
          <a:bodyPr/>
          <a:lstStyle/>
          <a:p>
            <a:pPr algn="ctr"/>
            <a:r>
              <a:rPr lang="en-US">
                <a:latin typeface="Uniform"/>
              </a:rPr>
              <a:t>Interdisciplinary Team:</a:t>
            </a:r>
            <a:endParaRPr lang="en-US"/>
          </a:p>
        </p:txBody>
      </p:sp>
      <p:graphicFrame>
        <p:nvGraphicFramePr>
          <p:cNvPr id="13" name="Content Placeholder 12">
            <a:extLst>
              <a:ext uri="{FF2B5EF4-FFF2-40B4-BE49-F238E27FC236}">
                <a16:creationId xmlns:a16="http://schemas.microsoft.com/office/drawing/2014/main" id="{8972D3F5-6738-3F5C-D1FC-57AC736D80C9}"/>
              </a:ext>
            </a:extLst>
          </p:cNvPr>
          <p:cNvGraphicFramePr>
            <a:graphicFrameLocks noGrp="1"/>
          </p:cNvGraphicFramePr>
          <p:nvPr>
            <p:ph idx="1"/>
            <p:extLst>
              <p:ext uri="{D42A27DB-BD31-4B8C-83A1-F6EECF244321}">
                <p14:modId xmlns:p14="http://schemas.microsoft.com/office/powerpoint/2010/main" val="821702402"/>
              </p:ext>
            </p:extLst>
          </p:nvPr>
        </p:nvGraphicFramePr>
        <p:xfrm>
          <a:off x="406481" y="1069398"/>
          <a:ext cx="11373344" cy="55649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Explosion: 8 Points 1">
            <a:extLst>
              <a:ext uri="{FF2B5EF4-FFF2-40B4-BE49-F238E27FC236}">
                <a16:creationId xmlns:a16="http://schemas.microsoft.com/office/drawing/2014/main" id="{49DA00ED-F052-F4C6-9147-5C2A688CCE60}"/>
              </a:ext>
            </a:extLst>
          </p:cNvPr>
          <p:cNvSpPr/>
          <p:nvPr/>
        </p:nvSpPr>
        <p:spPr>
          <a:xfrm rot="1200000">
            <a:off x="9244645" y="3355253"/>
            <a:ext cx="2713713" cy="2690429"/>
          </a:xfrm>
          <a:prstGeom prst="irregularSeal1">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solidFill>
                  <a:schemeClr val="bg1"/>
                </a:solidFill>
                <a:ea typeface="Calibri"/>
                <a:cs typeface="Calibri"/>
              </a:rPr>
              <a:t>And family, friends, HCPs, POAs, caregivers, </a:t>
            </a:r>
            <a:r>
              <a:rPr lang="en-US" sz="1600" err="1">
                <a:solidFill>
                  <a:schemeClr val="bg1"/>
                </a:solidFill>
                <a:ea typeface="Calibri"/>
                <a:cs typeface="Calibri"/>
              </a:rPr>
              <a:t>etc</a:t>
            </a:r>
            <a:r>
              <a:rPr lang="en-US" sz="1600">
                <a:solidFill>
                  <a:schemeClr val="bg1"/>
                </a:solidFill>
                <a:ea typeface="Calibri"/>
                <a:cs typeface="Calibri"/>
              </a:rPr>
              <a:t>!</a:t>
            </a:r>
            <a:endParaRPr lang="en-US">
              <a:solidFill>
                <a:schemeClr val="bg1"/>
              </a:solidFill>
            </a:endParaRPr>
          </a:p>
        </p:txBody>
      </p:sp>
    </p:spTree>
    <p:extLst>
      <p:ext uri="{BB962C8B-B14F-4D97-AF65-F5344CB8AC3E}">
        <p14:creationId xmlns:p14="http://schemas.microsoft.com/office/powerpoint/2010/main" val="1358334986"/>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C6212F-1864-D01E-A8F2-9632945ACFD5}"/>
              </a:ext>
            </a:extLst>
          </p:cNvPr>
          <p:cNvSpPr>
            <a:spLocks noGrp="1"/>
          </p:cNvSpPr>
          <p:nvPr>
            <p:ph idx="1"/>
          </p:nvPr>
        </p:nvSpPr>
        <p:spPr>
          <a:xfrm>
            <a:off x="615438" y="1603237"/>
            <a:ext cx="9730829" cy="4833493"/>
          </a:xfrm>
        </p:spPr>
        <p:txBody>
          <a:bodyPr vert="horz" lIns="91440" tIns="45720" rIns="91440" bIns="45720" rtlCol="0" anchor="t">
            <a:normAutofit/>
          </a:bodyPr>
          <a:lstStyle/>
          <a:p>
            <a:r>
              <a:rPr lang="en-US" dirty="0">
                <a:latin typeface="Uniform"/>
              </a:rPr>
              <a:t>An older adult client with a physical disability presented to clinic for their routine appointment with their primary provider.</a:t>
            </a:r>
          </a:p>
          <a:p>
            <a:r>
              <a:rPr lang="en-US" dirty="0">
                <a:latin typeface="Uniform"/>
              </a:rPr>
              <a:t>The ARCH Case Manager (CM) and ARCH Health Services Navigator (HSN) greeted client in the waiting room, and escorted them to the exam room. HSN stayed with client for support while Medical Assistant (MA) reviewed vitals in preparation for provider to see client.</a:t>
            </a:r>
            <a:endParaRPr lang="en-US" dirty="0"/>
          </a:p>
          <a:p>
            <a:r>
              <a:rPr lang="en-US" dirty="0">
                <a:latin typeface="Uniform"/>
              </a:rPr>
              <a:t>MA approached ARCH CM and ARCH RN to inform them that client's blood pressure was concerningly high. ARCH RN reviewed and communicated this information to clients provider (ID and PCP), while CM went in to discuss this with client.</a:t>
            </a:r>
          </a:p>
          <a:p>
            <a:r>
              <a:rPr lang="en-US" dirty="0">
                <a:latin typeface="Uniform"/>
              </a:rPr>
              <a:t>Through an open and judgement free discussion client reported to CM and HSN that they have not been taking their blood pressure medication because it increases their need to urinate throughout the night. As they live alone, they have no one to help them get to the restroom outside of their home health aide's hours. </a:t>
            </a:r>
          </a:p>
        </p:txBody>
      </p:sp>
      <p:sp>
        <p:nvSpPr>
          <p:cNvPr id="3" name="Title 2">
            <a:extLst>
              <a:ext uri="{FF2B5EF4-FFF2-40B4-BE49-F238E27FC236}">
                <a16:creationId xmlns:a16="http://schemas.microsoft.com/office/drawing/2014/main" id="{17F2FE82-F05A-620F-6A8E-956F5277B66C}"/>
              </a:ext>
            </a:extLst>
          </p:cNvPr>
          <p:cNvSpPr>
            <a:spLocks noGrp="1"/>
          </p:cNvSpPr>
          <p:nvPr>
            <p:ph type="title"/>
          </p:nvPr>
        </p:nvSpPr>
        <p:spPr>
          <a:xfrm>
            <a:off x="730624" y="261608"/>
            <a:ext cx="9500616" cy="1325563"/>
          </a:xfrm>
        </p:spPr>
        <p:txBody>
          <a:bodyPr>
            <a:normAutofit/>
          </a:bodyPr>
          <a:lstStyle/>
          <a:p>
            <a:pPr algn="ctr"/>
            <a:r>
              <a:rPr lang="en-US" sz="3600" dirty="0">
                <a:solidFill>
                  <a:schemeClr val="accent6"/>
                </a:solidFill>
                <a:latin typeface="Uniform"/>
              </a:rPr>
              <a:t>Case Study 1</a:t>
            </a:r>
            <a:br>
              <a:rPr lang="en-US" sz="3600" dirty="0">
                <a:solidFill>
                  <a:schemeClr val="accent6"/>
                </a:solidFill>
                <a:latin typeface="Uniform"/>
              </a:rPr>
            </a:br>
            <a:r>
              <a:rPr lang="en-US" sz="3600" dirty="0">
                <a:solidFill>
                  <a:schemeClr val="accent6"/>
                </a:solidFill>
                <a:latin typeface="Uniform"/>
              </a:rPr>
              <a:t>The Importance of an Interdisciplinary Approach</a:t>
            </a:r>
            <a:endParaRPr lang="en-US" sz="3600" dirty="0">
              <a:solidFill>
                <a:schemeClr val="accent6"/>
              </a:solidFill>
            </a:endParaRPr>
          </a:p>
        </p:txBody>
      </p:sp>
    </p:spTree>
    <p:extLst>
      <p:ext uri="{BB962C8B-B14F-4D97-AF65-F5344CB8AC3E}">
        <p14:creationId xmlns:p14="http://schemas.microsoft.com/office/powerpoint/2010/main" val="3052546187"/>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85DE6C-8DCC-4F9E-09E4-60BF3BF04C13}"/>
              </a:ext>
            </a:extLst>
          </p:cNvPr>
          <p:cNvSpPr>
            <a:spLocks noGrp="1"/>
          </p:cNvSpPr>
          <p:nvPr>
            <p:ph idx="1"/>
          </p:nvPr>
        </p:nvSpPr>
        <p:spPr>
          <a:xfrm>
            <a:off x="761548" y="1198358"/>
            <a:ext cx="9677563" cy="5408068"/>
          </a:xfrm>
        </p:spPr>
        <p:txBody>
          <a:bodyPr vert="horz" lIns="91440" tIns="45720" rIns="91440" bIns="45720" rtlCol="0" anchor="t">
            <a:normAutofit/>
          </a:bodyPr>
          <a:lstStyle/>
          <a:p>
            <a:r>
              <a:rPr lang="en-US" dirty="0">
                <a:latin typeface="Uniform"/>
              </a:rPr>
              <a:t>Team jointly communicated concern that client was putting their health at risk due to not having the ADL care they need at home.</a:t>
            </a:r>
            <a:endParaRPr lang="en-US" dirty="0"/>
          </a:p>
          <a:p>
            <a:r>
              <a:rPr lang="en-US" dirty="0">
                <a:latin typeface="Uniform"/>
              </a:rPr>
              <a:t>ARCH CM and ARCH RN developed a plan with client to assist them in appealing their insurance company's denial for their hours to be increased.</a:t>
            </a:r>
          </a:p>
          <a:p>
            <a:r>
              <a:rPr lang="en-US" dirty="0">
                <a:latin typeface="Uniform"/>
              </a:rPr>
              <a:t>While ARCH CM reviewed insurance paperwork and appeal process with client, ARCH RN updated the provider. ARCH RN informed provider of the insurance appeal process and what medical documentation will be needed in order to submit appeal.</a:t>
            </a:r>
          </a:p>
          <a:p>
            <a:r>
              <a:rPr lang="en-US" dirty="0">
                <a:latin typeface="Uniform"/>
              </a:rPr>
              <a:t>Provider met with client and their ARCH care team. Provider was in agreement that client needed increased home health aide hours to maximize their safety at home. </a:t>
            </a:r>
          </a:p>
          <a:p>
            <a:r>
              <a:rPr lang="en-US" dirty="0">
                <a:latin typeface="Uniform"/>
              </a:rPr>
              <a:t>ARCH RN helped provider organize necessary documentation, and client left this appointment with clarity and everything necessary for an appeal.</a:t>
            </a:r>
            <a:endParaRPr lang="en-US" dirty="0"/>
          </a:p>
          <a:p>
            <a:endParaRPr lang="en-US"/>
          </a:p>
        </p:txBody>
      </p:sp>
      <p:sp>
        <p:nvSpPr>
          <p:cNvPr id="3" name="Title 2">
            <a:extLst>
              <a:ext uri="{FF2B5EF4-FFF2-40B4-BE49-F238E27FC236}">
                <a16:creationId xmlns:a16="http://schemas.microsoft.com/office/drawing/2014/main" id="{AEF88259-D614-A942-82C4-371CE6E8CAF3}"/>
              </a:ext>
            </a:extLst>
          </p:cNvPr>
          <p:cNvSpPr>
            <a:spLocks noGrp="1"/>
          </p:cNvSpPr>
          <p:nvPr>
            <p:ph type="title"/>
          </p:nvPr>
        </p:nvSpPr>
        <p:spPr>
          <a:xfrm>
            <a:off x="847060" y="2633"/>
            <a:ext cx="9500616" cy="1325563"/>
          </a:xfrm>
        </p:spPr>
        <p:txBody>
          <a:bodyPr>
            <a:normAutofit/>
          </a:bodyPr>
          <a:lstStyle/>
          <a:p>
            <a:pPr algn="ctr"/>
            <a:r>
              <a:rPr lang="en-US" sz="4000">
                <a:solidFill>
                  <a:schemeClr val="accent6"/>
                </a:solidFill>
                <a:latin typeface="Uniform"/>
              </a:rPr>
              <a:t>Case Study 1 Continued...</a:t>
            </a:r>
            <a:endParaRPr lang="en-US" sz="4000">
              <a:solidFill>
                <a:schemeClr val="accent6"/>
              </a:solidFill>
            </a:endParaRPr>
          </a:p>
        </p:txBody>
      </p:sp>
    </p:spTree>
    <p:extLst>
      <p:ext uri="{BB962C8B-B14F-4D97-AF65-F5344CB8AC3E}">
        <p14:creationId xmlns:p14="http://schemas.microsoft.com/office/powerpoint/2010/main" val="1170819370"/>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A4F857-0395-E418-A334-6F15128CC3CF}"/>
              </a:ext>
            </a:extLst>
          </p:cNvPr>
          <p:cNvSpPr>
            <a:spLocks noGrp="1"/>
          </p:cNvSpPr>
          <p:nvPr>
            <p:ph idx="1"/>
          </p:nvPr>
        </p:nvSpPr>
        <p:spPr>
          <a:xfrm>
            <a:off x="714154" y="1063479"/>
            <a:ext cx="10759583" cy="5062475"/>
          </a:xfrm>
        </p:spPr>
        <p:txBody>
          <a:bodyPr vert="horz" lIns="91440" tIns="45720" rIns="91440" bIns="45720" rtlCol="0" anchor="t">
            <a:normAutofit lnSpcReduction="10000"/>
          </a:bodyPr>
          <a:lstStyle/>
          <a:p>
            <a:r>
              <a:rPr lang="en-US" dirty="0">
                <a:latin typeface="Uniform"/>
              </a:rPr>
              <a:t> During a routine infectious disease appointment, an older adult patient opened up to provider about their anxiety regarding their upcoming gallbladder removal surgery.</a:t>
            </a:r>
          </a:p>
          <a:p>
            <a:r>
              <a:rPr lang="en-US" dirty="0">
                <a:latin typeface="Uniform"/>
              </a:rPr>
              <a:t>Patient reported that their HIV diagnosis has caused tension between them and their adult children, and they do not feel comfortable asking their family for help.</a:t>
            </a:r>
          </a:p>
          <a:p>
            <a:r>
              <a:rPr lang="en-US" dirty="0">
                <a:latin typeface="Uniform"/>
              </a:rPr>
              <a:t>Concerned for client's lack of social and medical support, provider urgently referred this client to the ARCH program for case management and nursing support.</a:t>
            </a:r>
          </a:p>
          <a:p>
            <a:r>
              <a:rPr lang="en-US" dirty="0">
                <a:latin typeface="Uniform"/>
              </a:rPr>
              <a:t>The Enrollment and Eligibility Coordinator (EEC) met with client while client was on-site to discuss client's needs and start the ARCH intake/initial assessment process.</a:t>
            </a:r>
          </a:p>
          <a:p>
            <a:r>
              <a:rPr lang="en-US" dirty="0">
                <a:latin typeface="Uniform"/>
              </a:rPr>
              <a:t>Given the patient's complex psychosocial needs, and immense anxiety regarding the procedure, coordinator alerted the ARCH HSN (peer), so they could meet with patient to provide support and reassurance.</a:t>
            </a:r>
          </a:p>
          <a:p>
            <a:r>
              <a:rPr lang="en-US" dirty="0">
                <a:latin typeface="Uniform"/>
              </a:rPr>
              <a:t>HSN was able to meet with EEC and patient during this appointment. HSN determined that patient may benefit from HSN/peer support and invited patient to attend the Long-Term Survivors (LTS) Group in Ryan's Connection Center for group programming. </a:t>
            </a:r>
          </a:p>
          <a:p>
            <a:r>
              <a:rPr lang="en-US" dirty="0">
                <a:latin typeface="Uniform"/>
              </a:rPr>
              <a:t>Patient attended LTS group and reported feeling much less anxious and stressed compared to when they first came in to see their doctor earlier in the day.</a:t>
            </a:r>
          </a:p>
          <a:p>
            <a:r>
              <a:rPr lang="en-US" dirty="0">
                <a:latin typeface="Uniform"/>
              </a:rPr>
              <a:t>The following day the Enrollment Coordinator informed ARCH CM and ARCH RN that they were referring a new client to ARCH for nursing/medical case management support.</a:t>
            </a:r>
          </a:p>
          <a:p>
            <a:endParaRPr lang="en-US">
              <a:latin typeface="Uniform"/>
            </a:endParaRPr>
          </a:p>
        </p:txBody>
      </p:sp>
      <p:sp>
        <p:nvSpPr>
          <p:cNvPr id="3" name="Title 2">
            <a:extLst>
              <a:ext uri="{FF2B5EF4-FFF2-40B4-BE49-F238E27FC236}">
                <a16:creationId xmlns:a16="http://schemas.microsoft.com/office/drawing/2014/main" id="{039E266E-45B3-7F54-D5EF-6A82C52270ED}"/>
              </a:ext>
            </a:extLst>
          </p:cNvPr>
          <p:cNvSpPr>
            <a:spLocks noGrp="1"/>
          </p:cNvSpPr>
          <p:nvPr>
            <p:ph type="title"/>
          </p:nvPr>
        </p:nvSpPr>
        <p:spPr>
          <a:xfrm>
            <a:off x="838200" y="200788"/>
            <a:ext cx="9500616" cy="864819"/>
          </a:xfrm>
        </p:spPr>
        <p:txBody>
          <a:bodyPr>
            <a:normAutofit fontScale="90000"/>
          </a:bodyPr>
          <a:lstStyle/>
          <a:p>
            <a:pPr algn="ctr"/>
            <a:r>
              <a:rPr lang="en-US" sz="4000" dirty="0">
                <a:solidFill>
                  <a:schemeClr val="accent6"/>
                </a:solidFill>
                <a:latin typeface="Uniform"/>
              </a:rPr>
              <a:t>Case Study 2</a:t>
            </a:r>
            <a:br>
              <a:rPr lang="en-US" sz="4000" dirty="0">
                <a:solidFill>
                  <a:schemeClr val="accent6"/>
                </a:solidFill>
                <a:latin typeface="Uniform"/>
              </a:rPr>
            </a:br>
            <a:r>
              <a:rPr lang="en-US" sz="4000" dirty="0">
                <a:solidFill>
                  <a:schemeClr val="accent6"/>
                </a:solidFill>
                <a:latin typeface="Uniform"/>
              </a:rPr>
              <a:t>Stigma and Mental Health </a:t>
            </a:r>
            <a:endParaRPr lang="en-US" sz="4000" dirty="0">
              <a:solidFill>
                <a:schemeClr val="accent6"/>
              </a:solidFill>
            </a:endParaRPr>
          </a:p>
        </p:txBody>
      </p:sp>
    </p:spTree>
    <p:extLst>
      <p:ext uri="{BB962C8B-B14F-4D97-AF65-F5344CB8AC3E}">
        <p14:creationId xmlns:p14="http://schemas.microsoft.com/office/powerpoint/2010/main" val="3263300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2A12747-9B3E-4DAC-F480-8735AE3FBC44}"/>
              </a:ext>
            </a:extLst>
          </p:cNvPr>
          <p:cNvSpPr>
            <a:spLocks noGrp="1"/>
          </p:cNvSpPr>
          <p:nvPr>
            <p:ph idx="1"/>
          </p:nvPr>
        </p:nvSpPr>
        <p:spPr>
          <a:xfrm>
            <a:off x="862772" y="1218477"/>
            <a:ext cx="10470023" cy="6195758"/>
          </a:xfrm>
        </p:spPr>
        <p:txBody>
          <a:bodyPr vert="horz" lIns="91440" tIns="45720" rIns="91440" bIns="45720" rtlCol="0" anchor="t">
            <a:normAutofit/>
          </a:bodyPr>
          <a:lstStyle/>
          <a:p>
            <a:endParaRPr lang="en-US" sz="1600">
              <a:latin typeface="Uniform"/>
            </a:endParaRPr>
          </a:p>
          <a:p>
            <a:r>
              <a:rPr lang="en-US" sz="1600">
                <a:latin typeface="Uniform"/>
              </a:rPr>
              <a:t>ARCH team met with client in the clinic to discuss their current needs and how team can best support them. HSN, who client has built rapport with, was also present for increased psychosocial support.</a:t>
            </a:r>
          </a:p>
          <a:p>
            <a:r>
              <a:rPr lang="en-US" sz="1600">
                <a:latin typeface="Uniform"/>
              </a:rPr>
              <a:t>Client shared their anxieties around their upcoming procedure with the ARCH team. Client shared concern with Medicaid transportation not presenting as scheduled and that they will have anyone to help them at home, as they feel tension with their identified support system when asking for help, causing avoidance in doing so. </a:t>
            </a:r>
          </a:p>
          <a:p>
            <a:r>
              <a:rPr lang="en-US" sz="1600">
                <a:latin typeface="Uniform"/>
              </a:rPr>
              <a:t>The ARCH and medical team collaborated with client on a plan for their surgery, and reassured client that they will be there every step of the way to support.</a:t>
            </a:r>
          </a:p>
          <a:p>
            <a:r>
              <a:rPr lang="en-US" sz="1600">
                <a:latin typeface="Uniform"/>
              </a:rPr>
              <a:t>ARCH CM coordinated reliable transportation to transport client to surgery. ARCH RN met with client following surgery, to ensure client understood their post-op instructions, escorted client home and assisted client with getting settled at home and with organizing newly prescribed medications. </a:t>
            </a:r>
          </a:p>
          <a:p>
            <a:r>
              <a:rPr lang="en-US" sz="1600">
                <a:latin typeface="Uniform"/>
              </a:rPr>
              <a:t>ARCH CM arranged for client to receive food from the Trillium food pantry so they do not have to go grocery shopping while recovering. HSN (peer) delivered food to client the day after surgery to provide another in-person check-in and any other emotional support that is needed following procedure.</a:t>
            </a:r>
            <a:endParaRPr lang="en-US"/>
          </a:p>
          <a:p>
            <a:r>
              <a:rPr lang="en-US" sz="1600">
                <a:latin typeface="Uniform"/>
              </a:rPr>
              <a:t>Due to the team working closely together to support client with all their needs regarding this procedure, client (who previously would not engage in case management due to stigma) came to trust care team and now engages actively in ARCH program for HSN, CM and RN support.</a:t>
            </a:r>
          </a:p>
        </p:txBody>
      </p:sp>
      <p:sp>
        <p:nvSpPr>
          <p:cNvPr id="3" name="Title 2">
            <a:extLst>
              <a:ext uri="{FF2B5EF4-FFF2-40B4-BE49-F238E27FC236}">
                <a16:creationId xmlns:a16="http://schemas.microsoft.com/office/drawing/2014/main" id="{FBA9DCCA-2ECF-2575-C8BB-90FEFD051E28}"/>
              </a:ext>
            </a:extLst>
          </p:cNvPr>
          <p:cNvSpPr>
            <a:spLocks noGrp="1"/>
          </p:cNvSpPr>
          <p:nvPr>
            <p:ph type="title"/>
          </p:nvPr>
        </p:nvSpPr>
        <p:spPr>
          <a:xfrm>
            <a:off x="893962" y="353422"/>
            <a:ext cx="9447454" cy="873680"/>
          </a:xfrm>
        </p:spPr>
        <p:txBody>
          <a:bodyPr>
            <a:normAutofit/>
          </a:bodyPr>
          <a:lstStyle/>
          <a:p>
            <a:pPr algn="ctr"/>
            <a:r>
              <a:rPr lang="en-US" sz="4000">
                <a:solidFill>
                  <a:schemeClr val="accent6"/>
                </a:solidFill>
                <a:latin typeface="Uniform"/>
              </a:rPr>
              <a:t>Case Study 2 Continued</a:t>
            </a:r>
            <a:endParaRPr lang="en-US" sz="4000">
              <a:solidFill>
                <a:schemeClr val="accent6"/>
              </a:solidFill>
            </a:endParaRPr>
          </a:p>
        </p:txBody>
      </p:sp>
    </p:spTree>
    <p:extLst>
      <p:ext uri="{BB962C8B-B14F-4D97-AF65-F5344CB8AC3E}">
        <p14:creationId xmlns:p14="http://schemas.microsoft.com/office/powerpoint/2010/main" val="1111773258"/>
      </p:ext>
    </p:extLst>
  </p:cSld>
  <p:clrMapOvr>
    <a:masterClrMapping/>
  </p:clrMapOvr>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953B379-C9D4-0F78-5169-E4E43F8E55FB}"/>
              </a:ext>
            </a:extLst>
          </p:cNvPr>
          <p:cNvSpPr>
            <a:spLocks noGrp="1"/>
          </p:cNvSpPr>
          <p:nvPr>
            <p:ph idx="1"/>
          </p:nvPr>
        </p:nvSpPr>
        <p:spPr>
          <a:xfrm>
            <a:off x="838200" y="2098542"/>
            <a:ext cx="10769784" cy="4447874"/>
          </a:xfrm>
        </p:spPr>
        <p:txBody>
          <a:bodyPr vert="horz" lIns="91440" tIns="45720" rIns="91440" bIns="45720" rtlCol="0" anchor="t">
            <a:normAutofit/>
          </a:bodyPr>
          <a:lstStyle/>
          <a:p>
            <a:pPr marL="0" indent="0">
              <a:buNone/>
            </a:pPr>
            <a:endParaRPr lang="en-US" dirty="0">
              <a:latin typeface="Uniform"/>
            </a:endParaRPr>
          </a:p>
          <a:p>
            <a:r>
              <a:rPr lang="en-US" sz="1600" dirty="0">
                <a:latin typeface="Uniform"/>
              </a:rPr>
              <a:t>During a routine visit, client was referred to ARCH following provider concerns and identified SDOH needs. </a:t>
            </a:r>
            <a:endParaRPr lang="en-US" sz="1600"/>
          </a:p>
          <a:p>
            <a:r>
              <a:rPr lang="en-US" sz="1600" dirty="0">
                <a:latin typeface="Uniform"/>
              </a:rPr>
              <a:t>Client is a long-term survivor, with an AIDS diagnosis and HIV-associated Neurocognitive Disorder resulting in forgetfulness with medical appointments, medication refills and adherence. </a:t>
            </a:r>
          </a:p>
          <a:p>
            <a:r>
              <a:rPr lang="en-US" sz="1600" dirty="0">
                <a:latin typeface="Uniform"/>
              </a:rPr>
              <a:t>Client came to the ARCH program with trauma associated with living through the AIDS crisis and a lack of external support as clients partner of 20 years passed away. Client has local family support whom occasionally assist with appointment coordination and finances, but due to client valuing their independence, often reports tension with this relationship. </a:t>
            </a:r>
          </a:p>
          <a:p>
            <a:r>
              <a:rPr lang="en-US" sz="1600" dirty="0">
                <a:latin typeface="Uniform"/>
              </a:rPr>
              <a:t>Client frequently reflects on the pain of losing so many friends and romantic partners throughout the AIDS crisis and afterwards. While this client has some family, they have only a few close friends that understand life after an HIV diagnosis. </a:t>
            </a:r>
          </a:p>
          <a:p>
            <a:r>
              <a:rPr lang="en-US" sz="1600" dirty="0">
                <a:latin typeface="Uniform"/>
              </a:rPr>
              <a:t>Since enrolling in ARCH, clients ARCH CM provides assistance with medical care coordination, thus relieving some of the tension with his niece. The ARCH RN provides weekly check-in's to assess clients functional status at home, and the ARCH HSN (peer) provides an invaluable listening ear as someone who understands the impact an HIV diagnosis can have. Leading this client to have improved medical outcomes and feeling supported.</a:t>
            </a:r>
          </a:p>
          <a:p>
            <a:endParaRPr lang="en-US" dirty="0"/>
          </a:p>
        </p:txBody>
      </p:sp>
      <p:sp>
        <p:nvSpPr>
          <p:cNvPr id="3" name="Title 2">
            <a:extLst>
              <a:ext uri="{FF2B5EF4-FFF2-40B4-BE49-F238E27FC236}">
                <a16:creationId xmlns:a16="http://schemas.microsoft.com/office/drawing/2014/main" id="{3361B6A5-D074-9E02-1FD2-C6889CCC0689}"/>
              </a:ext>
            </a:extLst>
          </p:cNvPr>
          <p:cNvSpPr>
            <a:spLocks noGrp="1"/>
          </p:cNvSpPr>
          <p:nvPr>
            <p:ph type="title"/>
          </p:nvPr>
        </p:nvSpPr>
        <p:spPr>
          <a:xfrm>
            <a:off x="422564" y="669071"/>
            <a:ext cx="11036161" cy="1325563"/>
          </a:xfrm>
        </p:spPr>
        <p:txBody>
          <a:bodyPr vert="horz" lIns="91440" tIns="45720" rIns="91440" bIns="45720" rtlCol="0" anchor="ctr">
            <a:noAutofit/>
          </a:bodyPr>
          <a:lstStyle/>
          <a:p>
            <a:pPr algn="ctr"/>
            <a:r>
              <a:rPr lang="en-US" sz="4000" dirty="0">
                <a:solidFill>
                  <a:schemeClr val="accent6"/>
                </a:solidFill>
                <a:latin typeface="Uniform"/>
              </a:rPr>
              <a:t>Case Study 3</a:t>
            </a:r>
            <a:br>
              <a:rPr lang="en-US" sz="4000" dirty="0">
                <a:latin typeface="Uniform"/>
              </a:rPr>
            </a:br>
            <a:r>
              <a:rPr lang="en-US" sz="4000" dirty="0">
                <a:solidFill>
                  <a:schemeClr val="accent6"/>
                </a:solidFill>
                <a:latin typeface="Uniform"/>
              </a:rPr>
              <a:t>Social Isolation: The Legacy of the AIDS Crisis</a:t>
            </a:r>
          </a:p>
        </p:txBody>
      </p:sp>
    </p:spTree>
    <p:extLst>
      <p:ext uri="{BB962C8B-B14F-4D97-AF65-F5344CB8AC3E}">
        <p14:creationId xmlns:p14="http://schemas.microsoft.com/office/powerpoint/2010/main" val="2200590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3CD3908-93C7-2F13-8D76-3D2A258E455C}"/>
              </a:ext>
            </a:extLst>
          </p:cNvPr>
          <p:cNvSpPr>
            <a:spLocks noGrp="1"/>
          </p:cNvSpPr>
          <p:nvPr>
            <p:ph idx="1"/>
          </p:nvPr>
        </p:nvSpPr>
        <p:spPr>
          <a:xfrm>
            <a:off x="838200" y="2410269"/>
            <a:ext cx="9049512" cy="3766693"/>
          </a:xfrm>
        </p:spPr>
        <p:txBody>
          <a:bodyPr vert="horz" lIns="91440" tIns="45720" rIns="91440" bIns="45720" rtlCol="0" anchor="t">
            <a:normAutofit/>
          </a:bodyPr>
          <a:lstStyle/>
          <a:p>
            <a:r>
              <a:rPr lang="en-US" b="1">
                <a:highlight>
                  <a:srgbClr val="FFFFFF"/>
                </a:highlight>
              </a:rPr>
              <a:t>National Academy for State Health Policy</a:t>
            </a:r>
            <a:r>
              <a:rPr lang="en-US">
                <a:highlight>
                  <a:srgbClr val="FFFFFF"/>
                </a:highlight>
              </a:rPr>
              <a:t>: </a:t>
            </a:r>
            <a:r>
              <a:rPr lang="en-US" u="sng">
                <a:highlight>
                  <a:srgbClr val="FFFFFF"/>
                </a:highlight>
                <a:hlinkClick r:id="rId2"/>
              </a:rPr>
              <a:t>https://nashp.org/how-new-york-is-supporting-people-aging-with-hiv-and-aids/</a:t>
            </a:r>
            <a:endParaRPr lang="en-US">
              <a:highlight>
                <a:srgbClr val="C6C6C6"/>
              </a:highlight>
            </a:endParaRPr>
          </a:p>
          <a:p>
            <a:r>
              <a:rPr lang="en-US" b="1">
                <a:highlight>
                  <a:srgbClr val="FFFFFF"/>
                </a:highlight>
              </a:rPr>
              <a:t>New York State Department of Health</a:t>
            </a:r>
            <a:r>
              <a:rPr lang="en-US">
                <a:highlight>
                  <a:srgbClr val="FFFFFF"/>
                </a:highlight>
              </a:rPr>
              <a:t>: </a:t>
            </a:r>
            <a:r>
              <a:rPr lang="en-US" u="sng">
                <a:highlight>
                  <a:srgbClr val="FFFFFF"/>
                </a:highlight>
                <a:hlinkClick r:id="rId3"/>
              </a:rPr>
              <a:t>https://www.health.ny.gov/diseases/aids/general/resources/docs/hiv_and_aging.pdf</a:t>
            </a:r>
            <a:endParaRPr lang="en-US">
              <a:highlight>
                <a:srgbClr val="C6C6C6"/>
              </a:highlight>
            </a:endParaRPr>
          </a:p>
          <a:p>
            <a:r>
              <a:rPr lang="en-US" b="1">
                <a:highlight>
                  <a:srgbClr val="FFFFFF"/>
                </a:highlight>
              </a:rPr>
              <a:t>New York State Department of Health</a:t>
            </a:r>
            <a:r>
              <a:rPr lang="en-US">
                <a:highlight>
                  <a:srgbClr val="FFFFFF"/>
                </a:highlight>
              </a:rPr>
              <a:t>: </a:t>
            </a:r>
            <a:r>
              <a:rPr lang="en-US" u="sng">
                <a:highlight>
                  <a:srgbClr val="FFFFFF"/>
                </a:highlight>
                <a:hlinkClick r:id="rId4"/>
              </a:rPr>
              <a:t>https://www.health.ny.gov/press/releases/2022/2022-09-18_national_hiv_aids_aw_day.htm</a:t>
            </a:r>
            <a:endParaRPr lang="en-US">
              <a:highlight>
                <a:srgbClr val="C6C6C6"/>
              </a:highlight>
            </a:endParaRPr>
          </a:p>
          <a:p>
            <a:r>
              <a:rPr lang="en-US" b="1">
                <a:highlight>
                  <a:srgbClr val="FFFFFF"/>
                </a:highlight>
              </a:rPr>
              <a:t>New York State Department of Health AIDS Institute</a:t>
            </a:r>
            <a:r>
              <a:rPr lang="en-US">
                <a:highlight>
                  <a:srgbClr val="FFFFFF"/>
                </a:highlight>
              </a:rPr>
              <a:t>: </a:t>
            </a:r>
            <a:r>
              <a:rPr lang="en-US" u="sng">
                <a:highlight>
                  <a:srgbClr val="FFFFFF"/>
                </a:highlight>
                <a:hlinkClick r:id="rId5"/>
              </a:rPr>
              <a:t>https://www.hivguidelines.org/guideline/hiv-aging/?mycollection=hiv-care</a:t>
            </a:r>
            <a:endParaRPr lang="en-US">
              <a:highlight>
                <a:srgbClr val="C6C6C6"/>
              </a:highlight>
            </a:endParaRPr>
          </a:p>
          <a:p>
            <a:endParaRPr lang="en-US"/>
          </a:p>
        </p:txBody>
      </p:sp>
      <p:sp>
        <p:nvSpPr>
          <p:cNvPr id="3" name="Title 2">
            <a:extLst>
              <a:ext uri="{FF2B5EF4-FFF2-40B4-BE49-F238E27FC236}">
                <a16:creationId xmlns:a16="http://schemas.microsoft.com/office/drawing/2014/main" id="{9E66237C-7284-153E-DAB6-D2FE7A6FCE32}"/>
              </a:ext>
            </a:extLst>
          </p:cNvPr>
          <p:cNvSpPr>
            <a:spLocks noGrp="1"/>
          </p:cNvSpPr>
          <p:nvPr>
            <p:ph type="title"/>
          </p:nvPr>
        </p:nvSpPr>
        <p:spPr>
          <a:xfrm>
            <a:off x="838200" y="1084707"/>
            <a:ext cx="9500616" cy="1325563"/>
          </a:xfrm>
        </p:spPr>
        <p:txBody>
          <a:bodyPr anchor="ctr">
            <a:normAutofit/>
          </a:bodyPr>
          <a:lstStyle/>
          <a:p>
            <a:r>
              <a:rPr lang="en-US"/>
              <a:t>References</a:t>
            </a:r>
          </a:p>
        </p:txBody>
      </p:sp>
    </p:spTree>
    <p:extLst>
      <p:ext uri="{BB962C8B-B14F-4D97-AF65-F5344CB8AC3E}">
        <p14:creationId xmlns:p14="http://schemas.microsoft.com/office/powerpoint/2010/main" val="3850420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E23E14E-D7F8-3E5D-6CA1-371D9D9A10C1}"/>
              </a:ext>
            </a:extLst>
          </p:cNvPr>
          <p:cNvGraphicFramePr>
            <a:graphicFrameLocks noGrp="1"/>
          </p:cNvGraphicFramePr>
          <p:nvPr>
            <p:ph idx="1"/>
          </p:nvPr>
        </p:nvGraphicFramePr>
        <p:xfrm>
          <a:off x="838200" y="2409825"/>
          <a:ext cx="9048750" cy="3767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2F05C91F-C508-0F69-ED04-54236E4366CA}"/>
              </a:ext>
            </a:extLst>
          </p:cNvPr>
          <p:cNvSpPr>
            <a:spLocks noGrp="1"/>
          </p:cNvSpPr>
          <p:nvPr>
            <p:ph type="title"/>
          </p:nvPr>
        </p:nvSpPr>
        <p:spPr/>
        <p:txBody>
          <a:bodyPr/>
          <a:lstStyle/>
          <a:p>
            <a:r>
              <a:rPr lang="en-US">
                <a:latin typeface="Uniform"/>
              </a:rPr>
              <a:t>Contact Information</a:t>
            </a:r>
            <a:endParaRPr lang="en-US"/>
          </a:p>
        </p:txBody>
      </p:sp>
    </p:spTree>
    <p:extLst>
      <p:ext uri="{BB962C8B-B14F-4D97-AF65-F5344CB8AC3E}">
        <p14:creationId xmlns:p14="http://schemas.microsoft.com/office/powerpoint/2010/main" val="58476146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1C72C77EE0F954C8D5D00746E53AD24" ma:contentTypeVersion="16" ma:contentTypeDescription="Create a new document." ma:contentTypeScope="" ma:versionID="596d82be994cb7f436810ba0357ecba3">
  <xsd:schema xmlns:xsd="http://www.w3.org/2001/XMLSchema" xmlns:xs="http://www.w3.org/2001/XMLSchema" xmlns:p="http://schemas.microsoft.com/office/2006/metadata/properties" xmlns:ns2="726fc28a-e33e-464f-86b4-f346c3f1feca" xmlns:ns3="ab5ad5df-cae6-4ae9-9dd3-da17ebb01dd7" targetNamespace="http://schemas.microsoft.com/office/2006/metadata/properties" ma:root="true" ma:fieldsID="1269d4990ea29160d667ccdaa52f7ea1" ns2:_="" ns3:_="">
    <xsd:import namespace="726fc28a-e33e-464f-86b4-f346c3f1feca"/>
    <xsd:import namespace="ab5ad5df-cae6-4ae9-9dd3-da17ebb01dd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6fc28a-e33e-464f-86b4-f346c3f1fe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188a3d1-4a74-4b86-8fd8-1df873d70d0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b5ad5df-cae6-4ae9-9dd3-da17ebb01dd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d465430e-b2dc-4bcb-b9fc-88b37082bf2e}" ma:internalName="TaxCatchAll" ma:showField="CatchAllData" ma:web="ab5ad5df-cae6-4ae9-9dd3-da17ebb01d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ab5ad5df-cae6-4ae9-9dd3-da17ebb01dd7" xsi:nil="true"/>
    <lcf76f155ced4ddcb4097134ff3c332f xmlns="726fc28a-e33e-464f-86b4-f346c3f1fec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A6AD117-780C-449E-8923-919D2A2601BE}">
  <ds:schemaRefs>
    <ds:schemaRef ds:uri="http://schemas.microsoft.com/sharepoint/v3/contenttype/forms"/>
  </ds:schemaRefs>
</ds:datastoreItem>
</file>

<file path=customXml/itemProps2.xml><?xml version="1.0" encoding="utf-8"?>
<ds:datastoreItem xmlns:ds="http://schemas.openxmlformats.org/officeDocument/2006/customXml" ds:itemID="{D4FEC997-10B1-4F0D-A297-DDE2E3F31008}"/>
</file>

<file path=customXml/itemProps3.xml><?xml version="1.0" encoding="utf-8"?>
<ds:datastoreItem xmlns:ds="http://schemas.openxmlformats.org/officeDocument/2006/customXml" ds:itemID="{261162B3-C702-4CCF-817D-8FE3FA0BB81C}">
  <ds:schemaRefs>
    <ds:schemaRef ds:uri="4ce993e8-4235-41f3-9abc-caefb34f37da"/>
    <ds:schemaRef ds:uri="ec544457-1c53-4636-866c-02f7265a7cf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2100</Words>
  <Application>Microsoft Office PowerPoint</Application>
  <PresentationFormat>Widescreen</PresentationFormat>
  <Paragraphs>103</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Courier New</vt:lpstr>
      <vt:lpstr>Uniform</vt:lpstr>
      <vt:lpstr>Office Theme</vt:lpstr>
      <vt:lpstr>   </vt:lpstr>
      <vt:lpstr>Key Objectives</vt:lpstr>
      <vt:lpstr>Trillium Health</vt:lpstr>
      <vt:lpstr>Why are we talking about Aging with HIV?</vt:lpstr>
      <vt:lpstr>Historical and Social Impact on Long-Term Survivors</vt:lpstr>
      <vt:lpstr>Creation of the PAWH/ARCH Grant</vt:lpstr>
      <vt:lpstr>The Development of the ARCH Program at Trillium Health</vt:lpstr>
      <vt:lpstr>Interdisciplinary Team:</vt:lpstr>
      <vt:lpstr>Case Study 1 The Importance of an Interdisciplinary Approach</vt:lpstr>
      <vt:lpstr>Case Study 1 Continued...</vt:lpstr>
      <vt:lpstr>Case Study 2 Stigma and Mental Health </vt:lpstr>
      <vt:lpstr>Case Study 2 Continued</vt:lpstr>
      <vt:lpstr>Case Study 3 Social Isolation: The Legacy of the AIDS Crisis</vt:lpstr>
      <vt:lpstr>References</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 Bonomo</dc:creator>
  <cp:lastModifiedBy>Tracy LeBlanc</cp:lastModifiedBy>
  <cp:revision>290</cp:revision>
  <dcterms:created xsi:type="dcterms:W3CDTF">2018-05-23T20:44:42Z</dcterms:created>
  <dcterms:modified xsi:type="dcterms:W3CDTF">2026-09-24T14:53:31Z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0x010100C1C72C77EE0F954C8D5D00746E53AD24</vt:lpwstr>
  </property>
  <property fmtid="{D5CDD505-2E9C-101B-9397-08002B2CF9AE}" pid="3" name="MediaServiceImageTags">
    <vt:lpwstr/>
  </property>
  <property fmtid="{D5CDD505-2E9C-101B-9397-08002B2CF9AE}" pid="4" name="MSIP_Label_23893053-bff7-498e-9374-5559ff28763b_Enabled">
    <vt:lpwstr>true</vt:lpwstr>
  </property>
  <property fmtid="{D5CDD505-2E9C-101B-9397-08002B2CF9AE}" pid="5" name="MSIP_Label_23893053-bff7-498e-9374-5559ff28763b_SetDate">
    <vt:lpwstr>2026-05-13T20:42:23Z</vt:lpwstr>
  </property>
  <property fmtid="{D5CDD505-2E9C-101B-9397-08002B2CF9AE}" pid="6" name="MSIP_Label_23893053-bff7-498e-9374-5559ff28763b_Method">
    <vt:lpwstr>Standard</vt:lpwstr>
  </property>
  <property fmtid="{D5CDD505-2E9C-101B-9397-08002B2CF9AE}" pid="7" name="MSIP_Label_23893053-bff7-498e-9374-5559ff28763b_Name">
    <vt:lpwstr>Private</vt:lpwstr>
  </property>
  <property fmtid="{D5CDD505-2E9C-101B-9397-08002B2CF9AE}" pid="8" name="MSIP_Label_23893053-bff7-498e-9374-5559ff28763b_SiteId">
    <vt:lpwstr>295406db-d392-4bfb-a0c1-d879893a0325</vt:lpwstr>
  </property>
  <property fmtid="{D5CDD505-2E9C-101B-9397-08002B2CF9AE}" pid="9" name="MSIP_Label_23893053-bff7-498e-9374-5559ff28763b_ActionId">
    <vt:lpwstr>29281541-529a-4000-b4a7-964dc2a3f433</vt:lpwstr>
  </property>
  <property fmtid="{D5CDD505-2E9C-101B-9397-08002B2CF9AE}" pid="10" name="MSIP_Label_23893053-bff7-498e-9374-5559ff28763b_ContentBits">
    <vt:lpwstr>0</vt:lpwstr>
  </property>
  <property fmtid="{D5CDD505-2E9C-101B-9397-08002B2CF9AE}" pid="11" name="MSIP_Label_23893053-bff7-498e-9374-5559ff28763b_Tag">
    <vt:lpwstr>10, 3, 0, 1</vt:lpwstr>
  </property>
</Properties>
</file>