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omments/modernComment_101_0.xml" ContentType="application/vnd.ms-powerpoint.comments+xml"/>
  <Override PartName="/ppt/comments/modernComment_108_0.xml" ContentType="application/vnd.ms-powerpoint.comments+xml"/>
  <Override PartName="/ppt/comments/modernComment_107_0.xml" ContentType="application/vnd.ms-powerpoint.comments+xml"/>
  <Override PartName="/ppt/comments/modernComment_103_0.xml" ContentType="application/vnd.ms-powerpoint.comments+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88" r:id="rId2"/>
    <p:sldId id="257" r:id="rId3"/>
    <p:sldId id="290" r:id="rId4"/>
    <p:sldId id="258" r:id="rId5"/>
    <p:sldId id="256" r:id="rId6"/>
    <p:sldId id="259" r:id="rId7"/>
    <p:sldId id="264" r:id="rId8"/>
    <p:sldId id="260" r:id="rId9"/>
    <p:sldId id="262" r:id="rId10"/>
    <p:sldId id="263" r:id="rId11"/>
    <p:sldId id="266" r:id="rId12"/>
    <p:sldId id="265" r:id="rId13"/>
    <p:sldId id="267" r:id="rId14"/>
    <p:sldId id="291" r:id="rId15"/>
    <p:sldId id="268" r:id="rId16"/>
    <p:sldId id="270" r:id="rId17"/>
    <p:sldId id="28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708F39-0351-750A-17A9-9C00335AFD91}" name="Valerie Brennan" initials="VB" userId="S-1-5-21-475433420-914130500-2738315078-11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9DE"/>
    <a:srgbClr val="EAED77"/>
    <a:srgbClr val="BBEBBD"/>
    <a:srgbClr val="E9171C"/>
    <a:srgbClr val="FE2ED1"/>
    <a:srgbClr val="9204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35C670-8A24-F824-275B-4445CAFD13BB}" v="395" dt="2026-09-11T11:45:37.776"/>
    <p1510:client id="{7EC1C075-0CB6-4CA0-956E-1B53DBA961CF}" v="2" dt="2026-09-11T12:57:09.0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814" autoAdjust="0"/>
  </p:normalViewPr>
  <p:slideViewPr>
    <p:cSldViewPr snapToGrid="0" snapToObjects="1">
      <p:cViewPr varScale="1">
        <p:scale>
          <a:sx n="87" d="100"/>
          <a:sy n="87" d="100"/>
        </p:scale>
        <p:origin x="147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Huston" userId="c19d5401-e2a8-454e-997c-3c8c1847e24e" providerId="ADAL" clId="{D628CDFC-8438-4C3C-9D95-0F576AB86806}"/>
    <pc:docChg chg="custSel modSld">
      <pc:chgData name="Nancy Huston" userId="c19d5401-e2a8-454e-997c-3c8c1847e24e" providerId="ADAL" clId="{D628CDFC-8438-4C3C-9D95-0F576AB86806}" dt="2026-09-11T13:01:32.399" v="466" actId="20577"/>
      <pc:docMkLst>
        <pc:docMk/>
      </pc:docMkLst>
      <pc:sldChg chg="modSp mod">
        <pc:chgData name="Nancy Huston" userId="c19d5401-e2a8-454e-997c-3c8c1847e24e" providerId="ADAL" clId="{D628CDFC-8438-4C3C-9D95-0F576AB86806}" dt="2026-09-11T12:53:01.170" v="223" actId="313"/>
        <pc:sldMkLst>
          <pc:docMk/>
          <pc:sldMk cId="0" sldId="267"/>
        </pc:sldMkLst>
        <pc:spChg chg="mod">
          <ac:chgData name="Nancy Huston" userId="c19d5401-e2a8-454e-997c-3c8c1847e24e" providerId="ADAL" clId="{D628CDFC-8438-4C3C-9D95-0F576AB86806}" dt="2026-09-11T12:53:01.170" v="223" actId="313"/>
          <ac:spMkLst>
            <pc:docMk/>
            <pc:sldMk cId="0" sldId="267"/>
            <ac:spMk id="7" creationId="{6E3EC8E4-884D-E8A1-4877-0E4104C33C87}"/>
          </ac:spMkLst>
        </pc:spChg>
      </pc:sldChg>
      <pc:sldChg chg="modSp mod">
        <pc:chgData name="Nancy Huston" userId="c19d5401-e2a8-454e-997c-3c8c1847e24e" providerId="ADAL" clId="{D628CDFC-8438-4C3C-9D95-0F576AB86806}" dt="2026-09-11T13:01:32.399" v="466" actId="20577"/>
        <pc:sldMkLst>
          <pc:docMk/>
          <pc:sldMk cId="3815788593" sldId="291"/>
        </pc:sldMkLst>
        <pc:spChg chg="mod">
          <ac:chgData name="Nancy Huston" userId="c19d5401-e2a8-454e-997c-3c8c1847e24e" providerId="ADAL" clId="{D628CDFC-8438-4C3C-9D95-0F576AB86806}" dt="2026-09-11T13:01:32.399" v="466" actId="20577"/>
          <ac:spMkLst>
            <pc:docMk/>
            <pc:sldMk cId="3815788593" sldId="291"/>
            <ac:spMk id="4" creationId="{22525C08-B239-F841-E72C-A019BE35CE2F}"/>
          </ac:spMkLst>
        </pc:spChg>
      </pc:sldChg>
    </pc:docChg>
  </pc:docChgLst>
</pc:chgInfo>
</file>

<file path=ppt/comments/modernComment_101_0.xml><?xml version="1.0" encoding="utf-8"?>
<p188:cmLst xmlns:a="http://schemas.openxmlformats.org/drawingml/2006/main" xmlns:r="http://schemas.openxmlformats.org/officeDocument/2006/relationships" xmlns:p188="http://schemas.microsoft.com/office/powerpoint/2018/8/main">
  <p188:cm id="{62E2CDB2-EA4D-4D45-B75B-5FBD39391C86}" authorId="{4D708F39-0351-750A-17A9-9C00335AFD91}" status="resolved" created="2026-09-01T17:24:29.738" complete="100000">
    <pc:sldMkLst xmlns:pc="http://schemas.microsoft.com/office/powerpoint/2013/main/command">
      <pc:docMk/>
      <pc:sldMk cId="0" sldId="257"/>
    </pc:sldMkLst>
    <p188:txBody>
      <a:bodyPr/>
      <a:lstStyle/>
      <a:p>
        <a:r>
          <a:rPr lang="en-US"/>
          <a:t>Who ever is doing this slide, are you familiar with what the TS role really does?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E81EDD91-CB0C-4A00-9B8D-C869FB65C58C}" authorId="{4D708F39-0351-750A-17A9-9C00335AFD91}" status="resolved" created="2026-09-01T17:23:42.610" complete="100000">
    <ac:deMkLst xmlns:ac="http://schemas.microsoft.com/office/drawing/2013/main/command">
      <pc:docMk xmlns:pc="http://schemas.microsoft.com/office/powerpoint/2013/main/command"/>
      <pc:sldMk xmlns:pc="http://schemas.microsoft.com/office/powerpoint/2013/main/command" cId="0" sldId="259"/>
      <ac:spMk id="4" creationId="{00000000-0000-0000-0000-000000000000}"/>
    </ac:deMkLst>
    <p188:txBody>
      <a:bodyPr/>
      <a:lstStyle/>
      <a:p>
        <a:r>
          <a:rPr lang="en-US"/>
          <a:t>Can we make this look different? It is not always SNF - transition and ongoing. </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7A5BE534-AFEC-4194-8C50-004516E27F42}" authorId="{4D708F39-0351-750A-17A9-9C00335AFD91}" status="resolved" created="2026-09-01T17:27:09.192" complete="100000">
    <pc:sldMkLst xmlns:pc="http://schemas.microsoft.com/office/powerpoint/2013/main/command">
      <pc:docMk/>
      <pc:sldMk cId="0" sldId="263"/>
    </pc:sldMkLst>
    <p188:txBody>
      <a:bodyPr/>
      <a:lstStyle/>
      <a:p>
        <a:r>
          <a:rPr lang="en-US"/>
          <a:t>Change assigned after housing approval to assigned when housing is secured</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07DEDB22-00EA-46EF-9EB0-9D4234F1B06A}" authorId="{4D708F39-0351-750A-17A9-9C00335AFD91}" status="resolved" created="2026-09-01T17:25:54.722" complete="100000">
    <ac:deMkLst xmlns:ac="http://schemas.microsoft.com/office/drawing/2013/main/command">
      <pc:docMk xmlns:pc="http://schemas.microsoft.com/office/powerpoint/2013/main/command"/>
      <pc:sldMk xmlns:pc="http://schemas.microsoft.com/office/powerpoint/2013/main/command" cId="0" sldId="264"/>
      <ac:spMk id="4" creationId="{00000000-0000-0000-0000-000000000000}"/>
    </ac:deMkLst>
    <p188:txBody>
      <a:bodyPr/>
      <a:lstStyle/>
      <a:p>
        <a:r>
          <a:rPr lang="en-US"/>
          <a:t>Under HS it should say Housing Program Supports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1F3C9-1C7E-478B-A025-52A946256A30}"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1493CE-A1B1-4052-B425-8732CC0CD63E}" type="slidenum">
              <a:rPr lang="en-US" smtClean="0"/>
              <a:t>‹#›</a:t>
            </a:fld>
            <a:endParaRPr lang="en-US"/>
          </a:p>
        </p:txBody>
      </p:sp>
    </p:spTree>
    <p:extLst>
      <p:ext uri="{BB962C8B-B14F-4D97-AF65-F5344CB8AC3E}">
        <p14:creationId xmlns:p14="http://schemas.microsoft.com/office/powerpoint/2010/main" val="400867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Mick, Nancy, and Andria (NYAIL STAFF). </a:t>
            </a:r>
          </a:p>
          <a:p>
            <a:r>
              <a:rPr lang="en-US" dirty="0"/>
              <a:t>Lead into first slide regarding the “Olmstead Decision”. The Olmstead decision is vital to the work we do here at NYAIL as this decision opened the door for our participants to consider and obtain safe, accessible, and affordable housing. </a:t>
            </a:r>
          </a:p>
        </p:txBody>
      </p:sp>
      <p:sp>
        <p:nvSpPr>
          <p:cNvPr id="4" name="Slide Number Placeholder 3"/>
          <p:cNvSpPr>
            <a:spLocks noGrp="1"/>
          </p:cNvSpPr>
          <p:nvPr>
            <p:ph type="sldNum" sz="quarter" idx="5"/>
          </p:nvPr>
        </p:nvSpPr>
        <p:spPr/>
        <p:txBody>
          <a:bodyPr/>
          <a:lstStyle/>
          <a:p>
            <a:fld id="{001493CE-A1B1-4052-B425-8732CC0CD63E}" type="slidenum">
              <a:rPr lang="en-US" smtClean="0"/>
              <a:t>1</a:t>
            </a:fld>
            <a:endParaRPr lang="en-US"/>
          </a:p>
        </p:txBody>
      </p:sp>
    </p:spTree>
    <p:extLst>
      <p:ext uri="{BB962C8B-B14F-4D97-AF65-F5344CB8AC3E}">
        <p14:creationId xmlns:p14="http://schemas.microsoft.com/office/powerpoint/2010/main" val="3357579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slide outlines what we’re hoping to accomplish during today’s training. The overall goal is to strengthen how we work together to support successful, person-centered transitions.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First, we’ll look at the different responsibilities of the TS, HS, and ILS. Each role has its own responsibilities, but understanding where those roles connect helps us work better as a team.</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We’ll talk about what it means to keep the participant at the center of the transition process—making sure their needs, preferences, choices, and goals are guiding the plan.</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We’ll also look at common barriers that can delay or impact a transition and discuss how we can work together to identify solutions.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We’ll introduce ways to use motivational interviewing to better engage participants, understand where they are in the process, and help them work toward their own goals.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Finally, we’ll focus on strengthening collaboration. Successful transitions require communication and coordination between the TS, HS, ILS, participant, and other members of the support team.</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By the end of the training, the goal is for everyone to have a clearer understanding of their role, how our roles connect, and how stronger collaboration can lead to better outcomes for the participant.</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2</a:t>
            </a:fld>
            <a:endParaRPr lang="en-US"/>
          </a:p>
        </p:txBody>
      </p:sp>
    </p:spTree>
    <p:extLst>
      <p:ext uri="{BB962C8B-B14F-4D97-AF65-F5344CB8AC3E}">
        <p14:creationId xmlns:p14="http://schemas.microsoft.com/office/powerpoint/2010/main" val="2361966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video explains the Olmstead movement, which was enacted to provide civil rights for those with disabilities. Activist “demanded an end to segregation”, which lead to the Olmstead Decision in the US federal court system. The Olmstead decision is vital to the work we do here at NYAIL as this decision opened the door for our participants to consider and obtain housing and transition safely into the community. </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3</a:t>
            </a:fld>
            <a:endParaRPr lang="en-US"/>
          </a:p>
        </p:txBody>
      </p:sp>
    </p:spTree>
    <p:extLst>
      <p:ext uri="{BB962C8B-B14F-4D97-AF65-F5344CB8AC3E}">
        <p14:creationId xmlns:p14="http://schemas.microsoft.com/office/powerpoint/2010/main" val="1515621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WHY COMMUNITY REINTEGRATION MATTERS: Community living ins more than a change in location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Promotes Independence-Individuals have greater control over where and how they live </a:t>
            </a:r>
          </a:p>
          <a:p>
            <a:pPr lvl="0"/>
            <a:r>
              <a:rPr lang="en-US" sz="1200" kern="1200" dirty="0">
                <a:solidFill>
                  <a:schemeClr val="tx1"/>
                </a:solidFill>
                <a:effectLst/>
                <a:latin typeface="+mn-lt"/>
                <a:ea typeface="+mn-ea"/>
                <a:cs typeface="+mn-cs"/>
              </a:rPr>
              <a:t>b. Improves Quality of Life-Creates opportunities to pursue person al goals and live a life that reflects their individual preferences </a:t>
            </a:r>
          </a:p>
          <a:p>
            <a:pPr lvl="0"/>
            <a:r>
              <a:rPr lang="en-US" sz="1200" kern="1200" dirty="0">
                <a:solidFill>
                  <a:schemeClr val="tx1"/>
                </a:solidFill>
                <a:effectLst/>
                <a:latin typeface="+mn-lt"/>
                <a:ea typeface="+mn-ea"/>
                <a:cs typeface="+mn-cs"/>
              </a:rPr>
              <a:t>c. Reduces Institutional Reliance- Working collaboratively with other community agencies increases the likelihood of a safe transition</a:t>
            </a:r>
          </a:p>
          <a:p>
            <a:pPr lvl="0"/>
            <a:r>
              <a:rPr lang="en-US" sz="1200" kern="1200" dirty="0">
                <a:solidFill>
                  <a:schemeClr val="tx1"/>
                </a:solidFill>
                <a:effectLst/>
                <a:latin typeface="+mn-lt"/>
                <a:ea typeface="+mn-ea"/>
                <a:cs typeface="+mn-cs"/>
              </a:rPr>
              <a:t>d. Connects Individuals to Meaningful Community Supports- Which, once again, promotes independence, and increases connections within the community.; and annually saves states significant amount of money.  </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4</a:t>
            </a:fld>
            <a:endParaRPr lang="en-US"/>
          </a:p>
        </p:txBody>
      </p:sp>
    </p:spTree>
    <p:extLst>
      <p:ext uri="{BB962C8B-B14F-4D97-AF65-F5344CB8AC3E}">
        <p14:creationId xmlns:p14="http://schemas.microsoft.com/office/powerpoint/2010/main" val="1140522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CREATING SUCCESSFUL COMMUNITY PERSON CENTERED TRANSITION THROUGH COLLABARATION</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Person Centered Planning</a:t>
            </a:r>
            <a:r>
              <a:rPr lang="en-US" sz="1200" kern="1200" dirty="0">
                <a:solidFill>
                  <a:schemeClr val="tx1"/>
                </a:solidFill>
                <a:effectLst/>
                <a:latin typeface="+mn-lt"/>
                <a:ea typeface="+mn-ea"/>
                <a:cs typeface="+mn-cs"/>
              </a:rPr>
              <a:t> begins with </a:t>
            </a:r>
          </a:p>
          <a:p>
            <a:pPr lvl="0"/>
            <a:r>
              <a:rPr lang="en-US" sz="1200" kern="1200" dirty="0">
                <a:solidFill>
                  <a:schemeClr val="tx1"/>
                </a:solidFill>
                <a:effectLst/>
                <a:latin typeface="+mn-lt"/>
                <a:ea typeface="+mn-ea"/>
                <a:cs typeface="+mn-cs"/>
              </a:rPr>
              <a:t>1. Identifying the participant’s goals, preferences, strengths and needs.</a:t>
            </a:r>
          </a:p>
          <a:p>
            <a:pPr lvl="0"/>
            <a:r>
              <a:rPr lang="en-US" sz="1200" kern="1200" dirty="0">
                <a:solidFill>
                  <a:schemeClr val="tx1"/>
                </a:solidFill>
                <a:effectLst/>
                <a:latin typeface="+mn-lt"/>
                <a:ea typeface="+mn-ea"/>
                <a:cs typeface="+mn-cs"/>
              </a:rPr>
              <a:t>2. Specialist work to support informed choices, and encourage self determination</a:t>
            </a:r>
          </a:p>
          <a:p>
            <a:pPr lvl="0"/>
            <a:r>
              <a:rPr lang="en-US" sz="1200" kern="1200" dirty="0">
                <a:solidFill>
                  <a:schemeClr val="tx1"/>
                </a:solidFill>
                <a:effectLst/>
                <a:latin typeface="+mn-lt"/>
                <a:ea typeface="+mn-ea"/>
                <a:cs typeface="+mn-cs"/>
              </a:rPr>
              <a:t>3. Develop a transition plan that reflects the person’s vision for community living</a:t>
            </a:r>
          </a:p>
          <a:p>
            <a:pPr lvl="0"/>
            <a:r>
              <a:rPr lang="en-US" sz="1200" b="1" kern="1200" dirty="0">
                <a:solidFill>
                  <a:schemeClr val="tx1"/>
                </a:solidFill>
                <a:effectLst/>
                <a:latin typeface="+mn-lt"/>
                <a:ea typeface="+mn-ea"/>
                <a:cs typeface="+mn-cs"/>
              </a:rPr>
              <a:t>Cross system collaboration- </a:t>
            </a:r>
            <a:r>
              <a:rPr lang="en-US" sz="1200" kern="1200" dirty="0">
                <a:solidFill>
                  <a:schemeClr val="tx1"/>
                </a:solidFill>
                <a:effectLst/>
                <a:latin typeface="+mn-lt"/>
                <a:ea typeface="+mn-ea"/>
                <a:cs typeface="+mn-cs"/>
              </a:rPr>
              <a:t>includes:</a:t>
            </a:r>
          </a:p>
          <a:p>
            <a:pPr lvl="0"/>
            <a:r>
              <a:rPr lang="en-US" sz="1200" kern="1200" dirty="0">
                <a:solidFill>
                  <a:schemeClr val="tx1"/>
                </a:solidFill>
                <a:effectLst/>
                <a:latin typeface="+mn-lt"/>
                <a:ea typeface="+mn-ea"/>
                <a:cs typeface="+mn-cs"/>
              </a:rPr>
              <a:t>1. HS/TS/ILS working with the NH staff (SW)  </a:t>
            </a:r>
          </a:p>
          <a:p>
            <a:pPr lvl="0"/>
            <a:r>
              <a:rPr lang="en-US" sz="1200" kern="1200" dirty="0">
                <a:solidFill>
                  <a:schemeClr val="tx1"/>
                </a:solidFill>
                <a:effectLst/>
                <a:latin typeface="+mn-lt"/>
                <a:ea typeface="+mn-ea"/>
                <a:cs typeface="+mn-cs"/>
              </a:rPr>
              <a:t>2. Nursing facility/and healthcare providers </a:t>
            </a:r>
          </a:p>
          <a:p>
            <a:pPr lvl="0"/>
            <a:r>
              <a:rPr lang="en-US" sz="1200" kern="1200" dirty="0">
                <a:solidFill>
                  <a:schemeClr val="tx1"/>
                </a:solidFill>
                <a:effectLst/>
                <a:latin typeface="+mn-lt"/>
                <a:ea typeface="+mn-ea"/>
                <a:cs typeface="+mn-cs"/>
              </a:rPr>
              <a:t>3. Medicaid and disability services</a:t>
            </a:r>
          </a:p>
          <a:p>
            <a:pPr lvl="0"/>
            <a:r>
              <a:rPr lang="en-US" sz="1200" kern="1200" dirty="0">
                <a:solidFill>
                  <a:schemeClr val="tx1"/>
                </a:solidFill>
                <a:effectLst/>
                <a:latin typeface="+mn-lt"/>
                <a:ea typeface="+mn-ea"/>
                <a:cs typeface="+mn-cs"/>
              </a:rPr>
              <a:t>4. LL and HS’s</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5</a:t>
            </a:fld>
            <a:endParaRPr lang="en-US"/>
          </a:p>
        </p:txBody>
      </p:sp>
    </p:spTree>
    <p:extLst>
      <p:ext uri="{BB962C8B-B14F-4D97-AF65-F5344CB8AC3E}">
        <p14:creationId xmlns:p14="http://schemas.microsoft.com/office/powerpoint/2010/main" val="4054118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TRANSITION JOURNEY- EVERYONE’S ROLE MAKES A DIFFRENCE- </a:t>
            </a:r>
            <a:r>
              <a:rPr lang="en-US" sz="1200" kern="1200" dirty="0">
                <a:solidFill>
                  <a:schemeClr val="tx1"/>
                </a:solidFill>
                <a:effectLst/>
                <a:latin typeface="+mn-lt"/>
                <a:ea typeface="+mn-ea"/>
                <a:cs typeface="+mn-cs"/>
              </a:rPr>
              <a:t>a successful transition is not one person’s responsibility- it is a team effort centered on meeting the needs of the participant. </a:t>
            </a:r>
          </a:p>
          <a:p>
            <a:pPr lvl="0"/>
            <a:r>
              <a:rPr lang="en-US" sz="1200" kern="1200" dirty="0">
                <a:solidFill>
                  <a:schemeClr val="tx1"/>
                </a:solidFill>
                <a:effectLst/>
                <a:latin typeface="+mn-lt"/>
                <a:ea typeface="+mn-ea"/>
                <a:cs typeface="+mn-cs"/>
              </a:rPr>
              <a:t>	a. Housing Specialist- Work with the participant to identify safe, accessible, affordable housing, and maintain housing documentation throughout the length of the subsidy.</a:t>
            </a:r>
          </a:p>
          <a:p>
            <a:pPr lvl="0"/>
            <a:r>
              <a:rPr lang="en-US" sz="1200" kern="1200" dirty="0">
                <a:solidFill>
                  <a:schemeClr val="tx1"/>
                </a:solidFill>
                <a:effectLst/>
                <a:latin typeface="+mn-lt"/>
                <a:ea typeface="+mn-ea"/>
                <a:cs typeface="+mn-cs"/>
              </a:rPr>
              <a:t>	b. Independent Living Specialist – Creates a Person-Centered Individualized Service Plan (ISP) to build skills, confidence, and community connections</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6</a:t>
            </a:fld>
            <a:endParaRPr lang="en-US"/>
          </a:p>
        </p:txBody>
      </p:sp>
    </p:spTree>
    <p:extLst>
      <p:ext uri="{BB962C8B-B14F-4D97-AF65-F5344CB8AC3E}">
        <p14:creationId xmlns:p14="http://schemas.microsoft.com/office/powerpoint/2010/main" val="1528796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This slide really highlights how important teamwork is to a successful transition. The TS, HS, and ILS each have different responsibilities, but those responsibilities all connect. </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TS helps determine when the participant is ready to transition and prepares them for what needs to happen throughout the process.</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HS focuses on securing safe and affordable housing and making sure the necessary housing and program supports are in place.</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ILS focuses on the participant’s service needs by developing and implementing the ISP and helping the participant maintain stability once they are living in the community.</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Even though we each have our own role, we can’t work in silos. Communication and sharing information and documentation helps everyone stay on the same page.</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Barriers are going to come up during transitions. Working together allows us to identify those barriers early and figure out solutions as a team.</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Most importantly, the participant should remain at the center of the process. We want to include them in decisions and make sure the transition supports their individual needs and goals.</a:t>
            </a:r>
          </a:p>
          <a:p>
            <a:pPr lvl="0"/>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 successful transition isn’t just about getting someone into housing. It’s about working together to create a safe transition that can lead to long-term stability in the community.</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7</a:t>
            </a:fld>
            <a:endParaRPr lang="en-US"/>
          </a:p>
        </p:txBody>
      </p:sp>
    </p:spTree>
    <p:extLst>
      <p:ext uri="{BB962C8B-B14F-4D97-AF65-F5344CB8AC3E}">
        <p14:creationId xmlns:p14="http://schemas.microsoft.com/office/powerpoint/2010/main" val="424122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effectLst/>
                <a:latin typeface="+mn-lt"/>
                <a:ea typeface="+mn-ea"/>
                <a:cs typeface="+mn-cs"/>
              </a:rPr>
              <a:t>This slide gives a closer look at the Transition Specialist role. A big part of the TS role is making sure the participant is eligible, informed, and prepared for community living.</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The TS screens the participant for Money Follows the Person eligibility and helps determine whether they meet the program requirements.</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The TS educates participants and their families about community living options so they understand what transitioning into the community may look like and what choices are available.</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We also want to make sure the participant is prepared for the transition—not just interested in moving. That includes discussing expectations, responsibilities, and what they may need to be successful.</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The TS works to identify and address barriers early. This could be something as simple as missing identification or something more involved, such as Medicaid coding or access to community services.</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The TS can assist with housing referrals and applications so that the housing process can begin while other transition needs are being addressed.</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Depending on the participant’s needs, the TS may also connect them with resources such as SPOA or SPA, NY Connects, and ICAN.</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Not every participant will need the same services. Referrals are based on the individual participant’s needs and may include NHTD, TBI, OPWDD, managed care plans, Health Homes, or Immediate Need Personal Care.</a:t>
            </a:r>
          </a:p>
          <a:p>
            <a:br>
              <a:rPr lang="en-US" sz="1400" kern="1200" dirty="0">
                <a:solidFill>
                  <a:schemeClr val="tx1"/>
                </a:solidFill>
                <a:effectLst/>
                <a:latin typeface="+mn-lt"/>
                <a:ea typeface="+mn-ea"/>
                <a:cs typeface="+mn-cs"/>
              </a:rPr>
            </a:br>
            <a:r>
              <a:rPr lang="en-US" sz="1400" kern="1200" dirty="0">
                <a:solidFill>
                  <a:schemeClr val="tx1"/>
                </a:solidFill>
                <a:effectLst/>
                <a:latin typeface="+mn-lt"/>
                <a:ea typeface="+mn-ea"/>
                <a:cs typeface="+mn-cs"/>
              </a:rPr>
              <a:t>The overall goal is to identify what the participant will need </a:t>
            </a:r>
            <a:r>
              <a:rPr lang="en-US" sz="1400" b="1" kern="1200" dirty="0">
                <a:solidFill>
                  <a:schemeClr val="tx1"/>
                </a:solidFill>
                <a:effectLst/>
                <a:latin typeface="+mn-lt"/>
                <a:ea typeface="+mn-ea"/>
                <a:cs typeface="+mn-cs"/>
              </a:rPr>
              <a:t>before</a:t>
            </a:r>
            <a:r>
              <a:rPr lang="en-US" sz="1400" kern="1200" dirty="0">
                <a:solidFill>
                  <a:schemeClr val="tx1"/>
                </a:solidFill>
                <a:effectLst/>
                <a:latin typeface="+mn-lt"/>
                <a:ea typeface="+mn-ea"/>
                <a:cs typeface="+mn-cs"/>
              </a:rPr>
              <a:t> transitioning and get those services and supports moving as early as possible. This helps prevent barriers from delaying the transition and sets the participant up for greater stability once they’re in the community.</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8</a:t>
            </a:fld>
            <a:endParaRPr lang="en-US"/>
          </a:p>
        </p:txBody>
      </p:sp>
    </p:spTree>
    <p:extLst>
      <p:ext uri="{BB962C8B-B14F-4D97-AF65-F5344CB8AC3E}">
        <p14:creationId xmlns:p14="http://schemas.microsoft.com/office/powerpoint/2010/main" val="1821952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gives a quick overview of the Housing Specialist’s responsibilities. The HS is involved throughout the housing process, from determining eligibility through maintaining housing stability.</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HS completes the intake process, reviews the required information, and determines whether the participant meets the program’s eligibility requirements.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Documentation is an important part of the role. The HS is responsible for keeping the database accurate and up to date so that the team can clearly see the participant’s progress.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HS works with the participant to locate safe and appropriate housing that falls within Fair Market Rent guidelines.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Once housing is identified, the HS coordinates the required inspections before move-in and continues to coordinate annual inspections while the participant remains in the program.</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CTS assistance can help with things like the security deposit, first month’s rent, and household furnishings. Because we are the payer of last resort, we first explore other available resources before using program funds.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HS maintains regular contact with the participant through the required monthly and quarterly contacts. This also gives us an opportunity to identify concerns before they become larger barriers.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HS also connects participants with community resources that can help support their independence and stability.</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Our role also includes maintaining communication with landlords and helping address issues or barriers that could potentially impact the participant’s housing.</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Overall, the HS role goes beyond finding an apartment. We’re supporting the participant throughout the housing process and working with the participant, landlord, and team to help maintain long-term housing stability.</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9</a:t>
            </a:fld>
            <a:endParaRPr lang="en-US"/>
          </a:p>
        </p:txBody>
      </p:sp>
    </p:spTree>
    <p:extLst>
      <p:ext uri="{BB962C8B-B14F-4D97-AF65-F5344CB8AC3E}">
        <p14:creationId xmlns:p14="http://schemas.microsoft.com/office/powerpoint/2010/main" val="4097307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focuses on the role of the ILS. The ILS becomes involved after housing has been approved and helps make sure the participant has the supports needed for a successful transition into the community.</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ILS is assigned once housing is approved. At that point, they begin learning more about the participant and preparing for the next steps.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ILS reviews the participant’s history, needs, goals, and any existing services. This helps them understand what supports may be needed in the community.</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Communication with the TS and HS is important. The ILS works with both to understand what has already been completed, what is still needed, and any barriers or concerns.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One of the main responsibilities of the ILS is facilitating the ISP. The plan should reflect the participant’s individual goals, needs, and the services that will help them remain successful in the community.</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ILS helps coordinate community-based services and continues to monitor the participant’s progress to make sure those supports are working.</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goal isn’t to do everything for the participant. It’s to provide support while helping them build the skills and confidence to become as independent as possible.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Ultimately, the ILS helps the participant maintain stability after the transition by addressing needs, monitoring services, and helping prevent issues from becoming larger barriers.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So while obtaining housing is a major milestone, the ILS helps make sure the participant has the ongoing supports needed to successfully maintain that transition.</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10</a:t>
            </a:fld>
            <a:endParaRPr lang="en-US"/>
          </a:p>
        </p:txBody>
      </p:sp>
    </p:spTree>
    <p:extLst>
      <p:ext uri="{BB962C8B-B14F-4D97-AF65-F5344CB8AC3E}">
        <p14:creationId xmlns:p14="http://schemas.microsoft.com/office/powerpoint/2010/main" val="3487442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200">
                <a:solidFill>
                  <a:srgbClr val="323232"/>
                </a:solidFill>
              </a:defRPr>
            </a:pPr>
            <a:endParaRPr lang="en-US" sz="2200" i="1" kern="1200" dirty="0">
              <a:solidFill>
                <a:srgbClr val="32323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2200">
                <a:solidFill>
                  <a:srgbClr val="323232"/>
                </a:solidFill>
              </a:defRPr>
            </a:pPr>
            <a:r>
              <a:rPr lang="en-US" sz="2200" i="1" kern="1200" dirty="0">
                <a:solidFill>
                  <a:srgbClr val="323232"/>
                </a:solidFill>
                <a:effectLst/>
                <a:latin typeface="+mn-lt"/>
                <a:ea typeface="+mn-ea"/>
                <a:cs typeface="+mn-cs"/>
              </a:rPr>
              <a:t>Provide hand out of motivational interviewing- “Motivational Interviewing  is a collaborative, goal-oriented style of communication with particular attention to the language of change. It is designed to strengthen personal motivation for and commitment to a specific goal by eliciting and exploring the person’s own reasons for change within an atmosphere of acceptance and compassion.” </a:t>
            </a:r>
            <a:r>
              <a:rPr lang="en-US" sz="2200" kern="1200" dirty="0">
                <a:solidFill>
                  <a:srgbClr val="323232"/>
                </a:solidFill>
                <a:effectLst/>
                <a:latin typeface="+mn-lt"/>
                <a:ea typeface="+mn-ea"/>
                <a:cs typeface="+mn-cs"/>
              </a:rPr>
              <a:t>(Miller &amp; Rollnick, 2013, p. 29)</a:t>
            </a:r>
          </a:p>
          <a:p>
            <a:pPr>
              <a:defRPr sz="2200">
                <a:solidFill>
                  <a:srgbClr val="323232"/>
                </a:solidFill>
              </a:defRPr>
            </a:pPr>
            <a:r>
              <a:rPr lang="en-US" sz="2400" b="1" dirty="0">
                <a:latin typeface="Arial" panose="020B0604020202020204" pitchFamily="34" charset="0"/>
                <a:cs typeface="Arial" panose="020B0604020202020204" pitchFamily="34" charset="0"/>
              </a:rPr>
              <a:t>Express Empathy</a:t>
            </a:r>
          </a:p>
          <a:p>
            <a:pPr marL="342900" indent="-342900">
              <a:buFont typeface="Arial" panose="020B0604020202020204" pitchFamily="34" charset="0"/>
              <a:buChar char="•"/>
              <a:defRPr sz="2200">
                <a:solidFill>
                  <a:srgbClr val="323232"/>
                </a:solidFill>
              </a:defRPr>
            </a:pPr>
            <a:r>
              <a:rPr lang="en-US" sz="2400" dirty="0">
                <a:latin typeface="Arial" panose="020B0604020202020204" pitchFamily="34" charset="0"/>
                <a:cs typeface="Arial" panose="020B0604020202020204" pitchFamily="34" charset="0"/>
              </a:rPr>
              <a:t>Sense the participants emotions and how they are feeling </a:t>
            </a:r>
          </a:p>
          <a:p>
            <a:pPr marL="342900" indent="-342900">
              <a:buFont typeface="Arial" panose="020B0604020202020204" pitchFamily="34" charset="0"/>
              <a:buChar char="•"/>
              <a:defRPr sz="2200">
                <a:solidFill>
                  <a:srgbClr val="323232"/>
                </a:solidFill>
              </a:defRPr>
            </a:pPr>
            <a:r>
              <a:rPr lang="en-US" sz="2400" dirty="0">
                <a:latin typeface="Arial" panose="020B0604020202020204" pitchFamily="34" charset="0"/>
                <a:cs typeface="Arial" panose="020B0604020202020204" pitchFamily="34" charset="0"/>
              </a:rPr>
              <a:t>Try and put yourself in their shoes</a:t>
            </a:r>
          </a:p>
          <a:p>
            <a:pPr>
              <a:defRPr sz="2200">
                <a:solidFill>
                  <a:srgbClr val="323232"/>
                </a:solidFill>
              </a:defRPr>
            </a:pPr>
            <a:r>
              <a:rPr lang="en-US" sz="2400" b="1" dirty="0">
                <a:latin typeface="Arial" panose="020B0604020202020204" pitchFamily="34" charset="0"/>
                <a:cs typeface="Arial" panose="020B0604020202020204" pitchFamily="34" charset="0"/>
              </a:rPr>
              <a:t>Develop Discrepancy</a:t>
            </a:r>
          </a:p>
          <a:p>
            <a:pPr marL="342900" indent="-342900">
              <a:buFont typeface="Arial" panose="020B0604020202020204" pitchFamily="34" charset="0"/>
              <a:buChar char="•"/>
              <a:defRPr sz="2200">
                <a:solidFill>
                  <a:srgbClr val="323232"/>
                </a:solidFill>
              </a:defRPr>
            </a:pPr>
            <a:r>
              <a:rPr lang="en-US" sz="2400" dirty="0">
                <a:latin typeface="Arial" panose="020B0604020202020204" pitchFamily="34" charset="0"/>
                <a:cs typeface="Arial" panose="020B0604020202020204" pitchFamily="34" charset="0"/>
              </a:rPr>
              <a:t>Identify core value and goals. </a:t>
            </a:r>
          </a:p>
          <a:p>
            <a:pPr marL="342900" indent="-342900">
              <a:buFont typeface="Arial" panose="020B0604020202020204" pitchFamily="34" charset="0"/>
              <a:buChar char="•"/>
              <a:defRPr sz="2200">
                <a:solidFill>
                  <a:srgbClr val="323232"/>
                </a:solidFill>
              </a:defRPr>
            </a:pPr>
            <a:r>
              <a:rPr lang="en-US" sz="2400" dirty="0">
                <a:latin typeface="Arial" panose="020B0604020202020204" pitchFamily="34" charset="0"/>
                <a:cs typeface="Arial" panose="020B0604020202020204" pitchFamily="34" charset="0"/>
              </a:rPr>
              <a:t>Elicit self, motivated to change. </a:t>
            </a:r>
          </a:p>
          <a:p>
            <a:pPr>
              <a:defRPr sz="2200">
                <a:solidFill>
                  <a:srgbClr val="323232"/>
                </a:solidFill>
              </a:defRPr>
            </a:pPr>
            <a:r>
              <a:rPr lang="en-US" sz="2400" b="1" dirty="0">
                <a:latin typeface="Arial" panose="020B0604020202020204" pitchFamily="34" charset="0"/>
                <a:cs typeface="Arial" panose="020B0604020202020204" pitchFamily="34" charset="0"/>
              </a:rPr>
              <a:t>Evoke hope &amp; confidence to support self</a:t>
            </a:r>
          </a:p>
          <a:p>
            <a:pPr>
              <a:defRPr sz="2200">
                <a:solidFill>
                  <a:srgbClr val="323232"/>
                </a:solidFill>
              </a:defRPr>
            </a:pPr>
            <a:r>
              <a:rPr lang="en-US" sz="2400" dirty="0">
                <a:latin typeface="Arial" panose="020B0604020202020204" pitchFamily="34" charset="0"/>
                <a:cs typeface="Arial" panose="020B0604020202020204" pitchFamily="34" charset="0"/>
              </a:rPr>
              <a:t>• Roll with Resistance</a:t>
            </a:r>
          </a:p>
          <a:p>
            <a:pPr marL="342900" indent="-342900">
              <a:buFont typeface="Arial" panose="020B0604020202020204" pitchFamily="34" charset="0"/>
              <a:buChar char="•"/>
              <a:defRPr sz="2200">
                <a:solidFill>
                  <a:srgbClr val="323232"/>
                </a:solidFill>
              </a:defRPr>
            </a:pPr>
            <a:r>
              <a:rPr lang="en-US" sz="2400" b="0" dirty="0">
                <a:latin typeface="Arial" panose="020B0604020202020204" pitchFamily="34" charset="0"/>
                <a:cs typeface="Arial" panose="020B0604020202020204" pitchFamily="34" charset="0"/>
              </a:rPr>
              <a:t>Try to accept and comply with the participants wishes</a:t>
            </a:r>
          </a:p>
          <a:p>
            <a:pPr>
              <a:defRPr sz="2200">
                <a:solidFill>
                  <a:srgbClr val="323232"/>
                </a:solidFill>
              </a:defRPr>
            </a:pPr>
            <a:r>
              <a:rPr lang="en-US" sz="2400" b="1" dirty="0">
                <a:latin typeface="Arial" panose="020B0604020202020204" pitchFamily="34" charset="0"/>
                <a:cs typeface="Arial" panose="020B0604020202020204" pitchFamily="34" charset="0"/>
              </a:rPr>
              <a:t>Support Self-Efficacy</a:t>
            </a:r>
          </a:p>
          <a:p>
            <a:pPr marL="342900" indent="-342900">
              <a:buFont typeface="Arial" panose="020B0604020202020204" pitchFamily="34" charset="0"/>
              <a:buChar char="•"/>
              <a:defRPr sz="2200">
                <a:solidFill>
                  <a:srgbClr val="323232"/>
                </a:solidFill>
              </a:defRPr>
            </a:pPr>
            <a:r>
              <a:rPr lang="en-US" sz="2400" dirty="0">
                <a:latin typeface="Arial" panose="020B0604020202020204" pitchFamily="34" charset="0"/>
                <a:cs typeface="Arial" panose="020B0604020202020204" pitchFamily="34" charset="0"/>
              </a:rPr>
              <a:t>Can be enhanced thru mastery experience</a:t>
            </a:r>
            <a:endParaRPr lang="en-US" dirty="0"/>
          </a:p>
          <a:p>
            <a:pPr>
              <a:defRPr sz="2200">
                <a:solidFill>
                  <a:srgbClr val="323232"/>
                </a:solidFill>
              </a:defRPr>
            </a:pPr>
            <a:endParaRPr lang="en-US" dirty="0"/>
          </a:p>
          <a:p>
            <a:pPr>
              <a:defRPr sz="2200">
                <a:solidFill>
                  <a:srgbClr val="323232"/>
                </a:solidFill>
              </a:defRPr>
            </a:pPr>
            <a:r>
              <a:rPr lang="en-US" b="1" dirty="0"/>
              <a:t>Key Skills: OARS-</a:t>
            </a:r>
          </a:p>
          <a:p>
            <a:pPr>
              <a:defRPr sz="2200">
                <a:solidFill>
                  <a:srgbClr val="323232"/>
                </a:solidFill>
              </a:defRPr>
            </a:pPr>
            <a:r>
              <a:rPr lang="en-US" sz="1200" b="1" dirty="0">
                <a:latin typeface="Arial" panose="020B0604020202020204" pitchFamily="34" charset="0"/>
                <a:cs typeface="Arial" panose="020B0604020202020204" pitchFamily="34" charset="0"/>
              </a:rPr>
              <a:t>O</a:t>
            </a:r>
            <a:r>
              <a:rPr lang="en-US" sz="1200" dirty="0">
                <a:latin typeface="Arial" panose="020B0604020202020204" pitchFamily="34" charset="0"/>
                <a:cs typeface="Arial" panose="020B0604020202020204" pitchFamily="34" charset="0"/>
              </a:rPr>
              <a:t>pen-ended questions-</a:t>
            </a:r>
            <a:r>
              <a:rPr lang="en-US" sz="1200" b="1" dirty="0">
                <a:solidFill>
                  <a:srgbClr val="323232"/>
                </a:solidFill>
              </a:rPr>
              <a:t>Questions are questions that require more than a short, fixed response.</a:t>
            </a:r>
            <a:r>
              <a:rPr lang="en-US" sz="1200" dirty="0">
                <a:solidFill>
                  <a:srgbClr val="323232"/>
                </a:solidFill>
              </a:rPr>
              <a:t> </a:t>
            </a:r>
            <a:endParaRPr lang="en-US" sz="1200" dirty="0">
              <a:latin typeface="Arial" panose="020B0604020202020204" pitchFamily="34" charset="0"/>
              <a:cs typeface="Arial" panose="020B0604020202020204" pitchFamily="34" charset="0"/>
            </a:endParaRPr>
          </a:p>
          <a:p>
            <a:pPr>
              <a:defRPr sz="2200">
                <a:solidFill>
                  <a:srgbClr val="323232"/>
                </a:solidFill>
              </a:defRPr>
            </a:pPr>
            <a:r>
              <a:rPr lang="en-US" sz="1200" b="1" dirty="0">
                <a:latin typeface="Arial" panose="020B0604020202020204" pitchFamily="34" charset="0"/>
                <a:cs typeface="Arial" panose="020B0604020202020204" pitchFamily="34" charset="0"/>
              </a:rPr>
              <a:t>A</a:t>
            </a:r>
            <a:r>
              <a:rPr lang="en-US" sz="1200" dirty="0">
                <a:latin typeface="Arial" panose="020B0604020202020204" pitchFamily="34" charset="0"/>
                <a:cs typeface="Arial" panose="020B0604020202020204" pitchFamily="34" charset="0"/>
              </a:rPr>
              <a:t>ffirmations-</a:t>
            </a:r>
            <a:r>
              <a:rPr lang="en-US" sz="1200" b="1" dirty="0">
                <a:solidFill>
                  <a:srgbClr val="323232"/>
                </a:solidFill>
              </a:rPr>
              <a:t>Positive assertion</a:t>
            </a:r>
            <a:endParaRPr lang="en-US" sz="1200" b="1" dirty="0">
              <a:latin typeface="Arial" panose="020B0604020202020204" pitchFamily="34" charset="0"/>
              <a:cs typeface="Arial" panose="020B0604020202020204" pitchFamily="34" charset="0"/>
            </a:endParaRPr>
          </a:p>
          <a:p>
            <a:pPr>
              <a:defRPr sz="2200">
                <a:solidFill>
                  <a:srgbClr val="323232"/>
                </a:solidFill>
              </a:defRPr>
            </a:pPr>
            <a:r>
              <a:rPr lang="en-US" sz="1200" b="1" dirty="0">
                <a:latin typeface="Arial" panose="020B0604020202020204" pitchFamily="34" charset="0"/>
                <a:cs typeface="Arial" panose="020B0604020202020204" pitchFamily="34" charset="0"/>
              </a:rPr>
              <a:t>R</a:t>
            </a:r>
            <a:r>
              <a:rPr lang="en-US" sz="1200" dirty="0">
                <a:latin typeface="Arial" panose="020B0604020202020204" pitchFamily="34" charset="0"/>
                <a:cs typeface="Arial" panose="020B0604020202020204" pitchFamily="34" charset="0"/>
              </a:rPr>
              <a:t>eflective listening-</a:t>
            </a:r>
            <a:r>
              <a:rPr lang="en-US" sz="1200" b="1" dirty="0">
                <a:solidFill>
                  <a:srgbClr val="323232"/>
                </a:solidFill>
              </a:rPr>
              <a:t>Carefully paying attention to what someone says and then restating it in your own words. This shows you heard them and gives them a chance to clarify</a:t>
            </a: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2200">
                <a:solidFill>
                  <a:srgbClr val="323232"/>
                </a:solidFill>
              </a:defRPr>
            </a:pPr>
            <a:r>
              <a:rPr lang="en-US" sz="1200" b="1" dirty="0">
                <a:latin typeface="Arial" panose="020B0604020202020204" pitchFamily="34" charset="0"/>
                <a:cs typeface="Arial" panose="020B0604020202020204" pitchFamily="34" charset="0"/>
              </a:rPr>
              <a:t>S</a:t>
            </a:r>
            <a:r>
              <a:rPr lang="en-US" sz="1200" dirty="0">
                <a:latin typeface="Arial" panose="020B0604020202020204" pitchFamily="34" charset="0"/>
                <a:cs typeface="Arial" panose="020B0604020202020204" pitchFamily="34" charset="0"/>
              </a:rPr>
              <a:t>ummaries-</a:t>
            </a:r>
            <a:r>
              <a:rPr lang="en-US" sz="1200" b="1" dirty="0">
                <a:solidFill>
                  <a:srgbClr val="323232"/>
                </a:solidFill>
              </a:rPr>
              <a:t>Brief accounts that capture the main points of a text, speech, or event in a concise form.</a:t>
            </a:r>
          </a:p>
          <a:p>
            <a:pPr>
              <a:defRPr sz="2200">
                <a:solidFill>
                  <a:srgbClr val="323232"/>
                </a:solidFill>
              </a:defRPr>
            </a:pPr>
            <a:endParaRPr lang="en-US" sz="1200" dirty="0">
              <a:latin typeface="Arial" panose="020B0604020202020204" pitchFamily="34" charset="0"/>
              <a:cs typeface="Arial" panose="020B0604020202020204" pitchFamily="34" charset="0"/>
            </a:endParaRPr>
          </a:p>
          <a:p>
            <a:pPr>
              <a:defRPr sz="2200">
                <a:solidFill>
                  <a:srgbClr val="323232"/>
                </a:solidFill>
              </a:defRPr>
            </a:pP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11</a:t>
            </a:fld>
            <a:endParaRPr lang="en-US"/>
          </a:p>
        </p:txBody>
      </p:sp>
    </p:spTree>
    <p:extLst>
      <p:ext uri="{BB962C8B-B14F-4D97-AF65-F5344CB8AC3E}">
        <p14:creationId xmlns:p14="http://schemas.microsoft.com/office/powerpoint/2010/main" val="2058701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ISP-Is More than just paperwork- It’s a road map built around: </a:t>
            </a:r>
          </a:p>
          <a:p>
            <a:pPr marL="228600" indent="-228600">
              <a:buFont typeface="+mj-lt"/>
              <a:buAutoNum type="arabicPeriod"/>
            </a:pPr>
            <a:r>
              <a:rPr lang="en-US" dirty="0"/>
              <a:t>Goals: The participants aim of the action.</a:t>
            </a:r>
          </a:p>
          <a:p>
            <a:pPr marL="228600" indent="-228600">
              <a:buFont typeface="+mj-lt"/>
              <a:buAutoNum type="arabicPeriod"/>
            </a:pPr>
            <a:r>
              <a:rPr lang="en-US" dirty="0"/>
              <a:t>Strengths: The participants </a:t>
            </a:r>
            <a:r>
              <a:rPr lang="en-US" b="0" dirty="0"/>
              <a:t>p</a:t>
            </a:r>
            <a:r>
              <a:rPr lang="en-US" sz="1200" b="0" kern="1200" dirty="0">
                <a:solidFill>
                  <a:schemeClr val="tx1"/>
                </a:solidFill>
                <a:effectLst/>
                <a:latin typeface="+mn-lt"/>
                <a:ea typeface="+mn-ea"/>
                <a:cs typeface="+mn-cs"/>
              </a:rPr>
              <a:t>ositive traits, skills, and behaviors that consistently help achieve goals, build relationships, and navigate challenges effectively.</a:t>
            </a:r>
          </a:p>
          <a:p>
            <a:pPr marL="228600" indent="-228600">
              <a:buFont typeface="+mj-lt"/>
              <a:buAutoNum type="arabicPeriod"/>
            </a:pPr>
            <a:r>
              <a:rPr lang="en-US" sz="1200" b="0" kern="1200" dirty="0">
                <a:solidFill>
                  <a:schemeClr val="tx1"/>
                </a:solidFill>
                <a:effectLst/>
                <a:latin typeface="+mn-lt"/>
                <a:ea typeface="+mn-ea"/>
                <a:cs typeface="+mn-cs"/>
              </a:rPr>
              <a:t>Needs: What is a necessary for the participant.</a:t>
            </a:r>
          </a:p>
          <a:p>
            <a:pPr marL="228600" indent="-228600">
              <a:buFont typeface="+mj-lt"/>
              <a:buAutoNum type="arabicPeriod"/>
            </a:pPr>
            <a:r>
              <a:rPr lang="en-US" sz="1200" b="0" kern="1200" dirty="0">
                <a:solidFill>
                  <a:schemeClr val="tx1"/>
                </a:solidFill>
                <a:effectLst/>
                <a:latin typeface="+mn-lt"/>
                <a:ea typeface="+mn-ea"/>
                <a:cs typeface="+mn-cs"/>
              </a:rPr>
              <a:t>Preference: The act of preferring. </a:t>
            </a:r>
          </a:p>
          <a:p>
            <a:pPr marL="228600" indent="-228600">
              <a:buFont typeface="+mj-lt"/>
              <a:buAutoNum type="arabicPeriod"/>
            </a:pPr>
            <a:r>
              <a:rPr lang="en-US" sz="1200" b="0" kern="1200" dirty="0">
                <a:solidFill>
                  <a:schemeClr val="tx1"/>
                </a:solidFill>
                <a:effectLst/>
                <a:latin typeface="+mn-lt"/>
                <a:ea typeface="+mn-ea"/>
                <a:cs typeface="+mn-cs"/>
              </a:rPr>
              <a:t>Independence: The fact or state of building/becoming independence.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Every ISP will be centered around the individual participant, hence person-centered approach. </a:t>
            </a:r>
          </a:p>
          <a:p>
            <a:endParaRPr lang="en-US" dirty="0"/>
          </a:p>
        </p:txBody>
      </p:sp>
      <p:sp>
        <p:nvSpPr>
          <p:cNvPr id="4" name="Slide Number Placeholder 3"/>
          <p:cNvSpPr>
            <a:spLocks noGrp="1"/>
          </p:cNvSpPr>
          <p:nvPr>
            <p:ph type="sldNum" sz="quarter" idx="5"/>
          </p:nvPr>
        </p:nvSpPr>
        <p:spPr/>
        <p:txBody>
          <a:bodyPr/>
          <a:lstStyle/>
          <a:p>
            <a:fld id="{001493CE-A1B1-4052-B425-8732CC0CD63E}" type="slidenum">
              <a:rPr lang="en-US" smtClean="0"/>
              <a:t>12</a:t>
            </a:fld>
            <a:endParaRPr lang="en-US"/>
          </a:p>
        </p:txBody>
      </p:sp>
    </p:spTree>
    <p:extLst>
      <p:ext uri="{BB962C8B-B14F-4D97-AF65-F5344CB8AC3E}">
        <p14:creationId xmlns:p14="http://schemas.microsoft.com/office/powerpoint/2010/main" val="1986667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 the case</a:t>
            </a:r>
          </a:p>
        </p:txBody>
      </p:sp>
      <p:sp>
        <p:nvSpPr>
          <p:cNvPr id="4" name="Slide Number Placeholder 3"/>
          <p:cNvSpPr>
            <a:spLocks noGrp="1"/>
          </p:cNvSpPr>
          <p:nvPr>
            <p:ph type="sldNum" sz="quarter" idx="5"/>
          </p:nvPr>
        </p:nvSpPr>
        <p:spPr/>
        <p:txBody>
          <a:bodyPr/>
          <a:lstStyle/>
          <a:p>
            <a:fld id="{001493CE-A1B1-4052-B425-8732CC0CD63E}" type="slidenum">
              <a:rPr lang="en-US" smtClean="0"/>
              <a:t>13</a:t>
            </a:fld>
            <a:endParaRPr lang="en-US"/>
          </a:p>
        </p:txBody>
      </p:sp>
    </p:spTree>
    <p:extLst>
      <p:ext uri="{BB962C8B-B14F-4D97-AF65-F5344CB8AC3E}">
        <p14:creationId xmlns:p14="http://schemas.microsoft.com/office/powerpoint/2010/main" val="848317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Utilizing tools at your disposal- the DISHCARGE CHECKLIST (handout) </a:t>
            </a:r>
          </a:p>
        </p:txBody>
      </p:sp>
      <p:sp>
        <p:nvSpPr>
          <p:cNvPr id="4" name="Slide Number Placeholder 3"/>
          <p:cNvSpPr>
            <a:spLocks noGrp="1"/>
          </p:cNvSpPr>
          <p:nvPr>
            <p:ph type="sldNum" sz="quarter" idx="5"/>
          </p:nvPr>
        </p:nvSpPr>
        <p:spPr/>
        <p:txBody>
          <a:bodyPr/>
          <a:lstStyle/>
          <a:p>
            <a:fld id="{001493CE-A1B1-4052-B425-8732CC0CD63E}" type="slidenum">
              <a:rPr lang="en-US" smtClean="0"/>
              <a:t>14</a:t>
            </a:fld>
            <a:endParaRPr lang="en-US"/>
          </a:p>
        </p:txBody>
      </p:sp>
    </p:spTree>
    <p:extLst>
      <p:ext uri="{BB962C8B-B14F-4D97-AF65-F5344CB8AC3E}">
        <p14:creationId xmlns:p14="http://schemas.microsoft.com/office/powerpoint/2010/main" val="1831152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collaboratively with other specialists, community providers, and community resources can positively impact the transition of a resident in a nursing home, searching to close that door, and open the door to their unit, and their new life! </a:t>
            </a:r>
          </a:p>
        </p:txBody>
      </p:sp>
      <p:sp>
        <p:nvSpPr>
          <p:cNvPr id="4" name="Slide Number Placeholder 3"/>
          <p:cNvSpPr>
            <a:spLocks noGrp="1"/>
          </p:cNvSpPr>
          <p:nvPr>
            <p:ph type="sldNum" sz="quarter" idx="5"/>
          </p:nvPr>
        </p:nvSpPr>
        <p:spPr/>
        <p:txBody>
          <a:bodyPr/>
          <a:lstStyle/>
          <a:p>
            <a:fld id="{001493CE-A1B1-4052-B425-8732CC0CD63E}" type="slidenum">
              <a:rPr lang="en-US" smtClean="0"/>
              <a:t>15</a:t>
            </a:fld>
            <a:endParaRPr lang="en-US"/>
          </a:p>
        </p:txBody>
      </p:sp>
    </p:spTree>
    <p:extLst>
      <p:ext uri="{BB962C8B-B14F-4D97-AF65-F5344CB8AC3E}">
        <p14:creationId xmlns:p14="http://schemas.microsoft.com/office/powerpoint/2010/main" val="1019072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questions? </a:t>
            </a:r>
          </a:p>
        </p:txBody>
      </p:sp>
      <p:sp>
        <p:nvSpPr>
          <p:cNvPr id="4" name="Slide Number Placeholder 3"/>
          <p:cNvSpPr>
            <a:spLocks noGrp="1"/>
          </p:cNvSpPr>
          <p:nvPr>
            <p:ph type="sldNum" sz="quarter" idx="5"/>
          </p:nvPr>
        </p:nvSpPr>
        <p:spPr/>
        <p:txBody>
          <a:bodyPr/>
          <a:lstStyle/>
          <a:p>
            <a:fld id="{001493CE-A1B1-4052-B425-8732CC0CD63E}" type="slidenum">
              <a:rPr lang="en-US" smtClean="0"/>
              <a:t>16</a:t>
            </a:fld>
            <a:endParaRPr lang="en-US"/>
          </a:p>
        </p:txBody>
      </p:sp>
    </p:spTree>
    <p:extLst>
      <p:ext uri="{BB962C8B-B14F-4D97-AF65-F5344CB8AC3E}">
        <p14:creationId xmlns:p14="http://schemas.microsoft.com/office/powerpoint/2010/main" val="3645367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a:t>
            </a:r>
          </a:p>
        </p:txBody>
      </p:sp>
      <p:sp>
        <p:nvSpPr>
          <p:cNvPr id="4" name="Slide Number Placeholder 3"/>
          <p:cNvSpPr>
            <a:spLocks noGrp="1"/>
          </p:cNvSpPr>
          <p:nvPr>
            <p:ph type="sldNum" sz="quarter" idx="5"/>
          </p:nvPr>
        </p:nvSpPr>
        <p:spPr/>
        <p:txBody>
          <a:bodyPr/>
          <a:lstStyle/>
          <a:p>
            <a:fld id="{001493CE-A1B1-4052-B425-8732CC0CD63E}" type="slidenum">
              <a:rPr lang="en-US" smtClean="0"/>
              <a:t>17</a:t>
            </a:fld>
            <a:endParaRPr lang="en-US"/>
          </a:p>
        </p:txBody>
      </p:sp>
    </p:spTree>
    <p:extLst>
      <p:ext uri="{BB962C8B-B14F-4D97-AF65-F5344CB8AC3E}">
        <p14:creationId xmlns:p14="http://schemas.microsoft.com/office/powerpoint/2010/main" val="1088720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0.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C6c6gZEFQdg?feature=oembed"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3_0.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07_0.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DFCA2118-59A2-4310-A4B2-F2CBA821E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5D6650-58C5-4CCD-F0BA-1665AC20AD05}"/>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defTabSz="914400">
              <a:lnSpc>
                <a:spcPct val="90000"/>
              </a:lnSpc>
            </a:pPr>
            <a:r>
              <a:rPr lang="en-US" sz="3600" kern="1200" dirty="0">
                <a:solidFill>
                  <a:schemeClr val="tx1">
                    <a:lumMod val="85000"/>
                    <a:lumOff val="15000"/>
                  </a:schemeClr>
                </a:solidFill>
                <a:latin typeface="+mj-lt"/>
                <a:ea typeface="+mj-ea"/>
                <a:cs typeface="+mj-cs"/>
              </a:rPr>
              <a:t>INTRODUCTION- NYAIL STAFF</a:t>
            </a:r>
          </a:p>
        </p:txBody>
      </p:sp>
      <p:pic>
        <p:nvPicPr>
          <p:cNvPr id="5" name="Content Placeholder 4">
            <a:extLst>
              <a:ext uri="{FF2B5EF4-FFF2-40B4-BE49-F238E27FC236}">
                <a16:creationId xmlns:a16="http://schemas.microsoft.com/office/drawing/2014/main" id="{EDBA3D19-B477-944E-E12F-4A631F6DDAA8}"/>
              </a:ext>
            </a:extLst>
          </p:cNvPr>
          <p:cNvPicPr>
            <a:picLocks noGrp="1" noChangeAspect="1"/>
          </p:cNvPicPr>
          <p:nvPr>
            <p:ph idx="1"/>
          </p:nvPr>
        </p:nvPicPr>
        <p:blipFill>
          <a:blip r:embed="rId3"/>
          <a:stretch>
            <a:fillRect/>
          </a:stretch>
        </p:blipFill>
        <p:spPr>
          <a:xfrm>
            <a:off x="2469825" y="579473"/>
            <a:ext cx="7252348" cy="4224493"/>
          </a:xfrm>
          <a:prstGeom prst="rect">
            <a:avLst/>
          </a:prstGeom>
        </p:spPr>
      </p:pic>
    </p:spTree>
    <p:extLst>
      <p:ext uri="{BB962C8B-B14F-4D97-AF65-F5344CB8AC3E}">
        <p14:creationId xmlns:p14="http://schemas.microsoft.com/office/powerpoint/2010/main" val="1568210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009688"/>
          </a:solidFill>
          <a:ln>
            <a:solidFill>
              <a:srgbClr val="00968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Learning Objectives</a:t>
            </a:r>
          </a:p>
        </p:txBody>
      </p:sp>
      <p:sp>
        <p:nvSpPr>
          <p:cNvPr id="3" name="Rounded Rectangle 2"/>
          <p:cNvSpPr/>
          <p:nvPr/>
        </p:nvSpPr>
        <p:spPr>
          <a:xfrm>
            <a:off x="365760" y="868680"/>
            <a:ext cx="164592" cy="5303520"/>
          </a:xfrm>
          <a:prstGeom prst="roundRect">
            <a:avLst/>
          </a:prstGeom>
          <a:solidFill>
            <a:srgbClr val="009688"/>
          </a:solidFill>
          <a:ln>
            <a:solidFill>
              <a:srgbClr val="0096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743200" y="868680"/>
            <a:ext cx="6458552" cy="2462213"/>
          </a:xfrm>
          <a:prstGeom prst="rect">
            <a:avLst/>
          </a:prstGeom>
          <a:noFill/>
        </p:spPr>
        <p:txBody>
          <a:bodyPr wrap="square">
            <a:spAutoFit/>
          </a:bodyPr>
          <a:lstStyle/>
          <a:p>
            <a:pPr>
              <a:defRPr sz="2200">
                <a:solidFill>
                  <a:srgbClr val="373737"/>
                </a:solidFill>
              </a:defRPr>
            </a:pPr>
            <a:r>
              <a:rPr dirty="0">
                <a:latin typeface="Arial" panose="020B0604020202020204" pitchFamily="34" charset="0"/>
                <a:cs typeface="Arial" panose="020B0604020202020204" pitchFamily="34" charset="0"/>
              </a:rPr>
              <a:t>• Understand the roles</a:t>
            </a:r>
            <a:r>
              <a:rPr lang="en-US" dirty="0">
                <a:latin typeface="Arial" panose="020B0604020202020204" pitchFamily="34" charset="0"/>
                <a:cs typeface="Arial" panose="020B0604020202020204" pitchFamily="34" charset="0"/>
              </a:rPr>
              <a:t> of the </a:t>
            </a:r>
            <a:r>
              <a:rPr dirty="0">
                <a:latin typeface="Arial" panose="020B0604020202020204" pitchFamily="34" charset="0"/>
                <a:cs typeface="Arial" panose="020B0604020202020204" pitchFamily="34" charset="0"/>
              </a:rPr>
              <a:t>T</a:t>
            </a:r>
            <a:r>
              <a:rPr lang="en-US" dirty="0">
                <a:latin typeface="Arial" panose="020B0604020202020204" pitchFamily="34" charset="0"/>
                <a:cs typeface="Arial" panose="020B0604020202020204" pitchFamily="34" charset="0"/>
              </a:rPr>
              <a:t>ransition </a:t>
            </a:r>
            <a:r>
              <a:rPr dirty="0">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pecialist 	(TS)</a:t>
            </a:r>
            <a:r>
              <a:rPr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ousing </a:t>
            </a:r>
            <a:r>
              <a:rPr dirty="0">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pecialist (HS)</a:t>
            </a:r>
            <a:r>
              <a:rPr dirty="0">
                <a:latin typeface="Arial" panose="020B0604020202020204" pitchFamily="34" charset="0"/>
                <a:cs typeface="Arial" panose="020B0604020202020204" pitchFamily="34" charset="0"/>
              </a:rPr>
              <a:t>, and </a:t>
            </a: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Independent</a:t>
            </a: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a:t>
            </a:r>
            <a:r>
              <a:rPr lang="en-US" dirty="0">
                <a:latin typeface="Arial" panose="020B0604020202020204" pitchFamily="34" charset="0"/>
                <a:cs typeface="Arial" panose="020B0604020202020204" pitchFamily="34" charset="0"/>
              </a:rPr>
              <a:t>iving </a:t>
            </a:r>
            <a:r>
              <a:rPr dirty="0">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pecialist (ILS)</a:t>
            </a:r>
            <a:endParaRPr dirty="0">
              <a:latin typeface="Arial" panose="020B0604020202020204" pitchFamily="34" charset="0"/>
              <a:cs typeface="Arial" panose="020B0604020202020204" pitchFamily="34" charset="0"/>
            </a:endParaRPr>
          </a:p>
          <a:p>
            <a:pPr>
              <a:defRPr sz="2200">
                <a:solidFill>
                  <a:srgbClr val="373737"/>
                </a:solidFill>
              </a:defRPr>
            </a:pPr>
            <a:r>
              <a:rPr dirty="0">
                <a:latin typeface="Arial" panose="020B0604020202020204" pitchFamily="34" charset="0"/>
                <a:cs typeface="Arial" panose="020B0604020202020204" pitchFamily="34" charset="0"/>
              </a:rPr>
              <a:t>• Explore </a:t>
            </a:r>
            <a:r>
              <a:rPr lang="en-US" dirty="0">
                <a:latin typeface="Arial" panose="020B0604020202020204" pitchFamily="34" charset="0"/>
                <a:cs typeface="Arial" panose="020B0604020202020204" pitchFamily="34" charset="0"/>
              </a:rPr>
              <a:t>P</a:t>
            </a:r>
            <a:r>
              <a:rPr dirty="0">
                <a:latin typeface="Arial" panose="020B0604020202020204" pitchFamily="34" charset="0"/>
                <a:cs typeface="Arial" panose="020B0604020202020204" pitchFamily="34" charset="0"/>
              </a:rPr>
              <a:t>erson-</a:t>
            </a:r>
            <a:r>
              <a:rPr lang="en-US" dirty="0">
                <a:latin typeface="Arial" panose="020B0604020202020204" pitchFamily="34" charset="0"/>
                <a:cs typeface="Arial" panose="020B0604020202020204" pitchFamily="34" charset="0"/>
              </a:rPr>
              <a:t>C</a:t>
            </a:r>
            <a:r>
              <a:rPr dirty="0">
                <a:latin typeface="Arial" panose="020B0604020202020204" pitchFamily="34" charset="0"/>
                <a:cs typeface="Arial" panose="020B0604020202020204" pitchFamily="34" charset="0"/>
              </a:rPr>
              <a:t>entered </a:t>
            </a:r>
            <a:r>
              <a:rPr lang="en-US" dirty="0">
                <a:latin typeface="Arial" panose="020B0604020202020204" pitchFamily="34" charset="0"/>
                <a:cs typeface="Arial" panose="020B0604020202020204" pitchFamily="34" charset="0"/>
              </a:rPr>
              <a:t>T</a:t>
            </a:r>
            <a:r>
              <a:rPr dirty="0">
                <a:latin typeface="Arial" panose="020B0604020202020204" pitchFamily="34" charset="0"/>
                <a:cs typeface="Arial" panose="020B0604020202020204" pitchFamily="34" charset="0"/>
              </a:rPr>
              <a:t>ransition </a:t>
            </a:r>
            <a:r>
              <a:rPr lang="en-US" dirty="0">
                <a:latin typeface="Arial" panose="020B0604020202020204" pitchFamily="34" charset="0"/>
                <a:cs typeface="Arial" panose="020B0604020202020204" pitchFamily="34" charset="0"/>
              </a:rPr>
              <a:t>P</a:t>
            </a:r>
            <a:r>
              <a:rPr dirty="0">
                <a:latin typeface="Arial" panose="020B0604020202020204" pitchFamily="34" charset="0"/>
                <a:cs typeface="Arial" panose="020B0604020202020204" pitchFamily="34" charset="0"/>
              </a:rPr>
              <a:t>lannin</a:t>
            </a:r>
            <a:r>
              <a:rPr lang="en-US" dirty="0">
                <a:latin typeface="Arial" panose="020B0604020202020204" pitchFamily="34" charset="0"/>
                <a:cs typeface="Arial" panose="020B0604020202020204" pitchFamily="34" charset="0"/>
              </a:rPr>
              <a:t>g</a:t>
            </a:r>
          </a:p>
          <a:p>
            <a:pPr>
              <a:defRPr sz="2200">
                <a:solidFill>
                  <a:srgbClr val="373737"/>
                </a:solidFill>
              </a:defRPr>
            </a:pPr>
            <a:r>
              <a:rPr lang="en-US" dirty="0">
                <a:latin typeface="Arial" panose="020B0604020202020204" pitchFamily="34" charset="0"/>
                <a:cs typeface="Arial" panose="020B0604020202020204" pitchFamily="34" charset="0"/>
              </a:rPr>
              <a:t>• Identifying Barriers and Solutions</a:t>
            </a:r>
          </a:p>
          <a:p>
            <a:pPr>
              <a:defRPr sz="2200">
                <a:solidFill>
                  <a:srgbClr val="373737"/>
                </a:solidFill>
              </a:defRPr>
            </a:pPr>
            <a:r>
              <a:rPr dirty="0">
                <a:latin typeface="Arial" panose="020B0604020202020204" pitchFamily="34" charset="0"/>
                <a:cs typeface="Arial" panose="020B0604020202020204" pitchFamily="34" charset="0"/>
              </a:rPr>
              <a:t>• Apply </a:t>
            </a:r>
            <a:r>
              <a:rPr lang="en-US" dirty="0">
                <a:latin typeface="Arial" panose="020B0604020202020204" pitchFamily="34" charset="0"/>
                <a:cs typeface="Arial" panose="020B0604020202020204" pitchFamily="34" charset="0"/>
              </a:rPr>
              <a:t>M</a:t>
            </a:r>
            <a:r>
              <a:rPr dirty="0">
                <a:latin typeface="Arial" panose="020B0604020202020204" pitchFamily="34" charset="0"/>
                <a:cs typeface="Arial" panose="020B0604020202020204" pitchFamily="34" charset="0"/>
              </a:rPr>
              <a:t>otivational </a:t>
            </a:r>
            <a:r>
              <a:rPr lang="en-US" dirty="0">
                <a:latin typeface="Arial" panose="020B0604020202020204" pitchFamily="34" charset="0"/>
                <a:cs typeface="Arial" panose="020B0604020202020204" pitchFamily="34" charset="0"/>
              </a:rPr>
              <a:t>I</a:t>
            </a:r>
            <a:r>
              <a:rPr dirty="0">
                <a:latin typeface="Arial" panose="020B0604020202020204" pitchFamily="34" charset="0"/>
                <a:cs typeface="Arial" panose="020B0604020202020204" pitchFamily="34" charset="0"/>
              </a:rPr>
              <a:t>nterviewing</a:t>
            </a:r>
          </a:p>
          <a:p>
            <a:pPr>
              <a:defRPr sz="2200">
                <a:solidFill>
                  <a:srgbClr val="373737"/>
                </a:solidFill>
              </a:defRPr>
            </a:pPr>
            <a:r>
              <a:rPr dirty="0">
                <a:latin typeface="Arial" panose="020B0604020202020204" pitchFamily="34" charset="0"/>
                <a:cs typeface="Arial" panose="020B0604020202020204" pitchFamily="34" charset="0"/>
              </a:rPr>
              <a:t>• Strengthen </a:t>
            </a:r>
            <a:r>
              <a:rPr lang="en-US" dirty="0">
                <a:latin typeface="Arial" panose="020B0604020202020204" pitchFamily="34" charset="0"/>
                <a:cs typeface="Arial" panose="020B0604020202020204" pitchFamily="34" charset="0"/>
              </a:rPr>
              <a:t>I</a:t>
            </a:r>
            <a:r>
              <a:rPr dirty="0">
                <a:latin typeface="Arial" panose="020B0604020202020204" pitchFamily="34" charset="0"/>
                <a:cs typeface="Arial" panose="020B0604020202020204" pitchFamily="34" charset="0"/>
              </a:rPr>
              <a:t>nterdisciplinary </a:t>
            </a:r>
            <a:r>
              <a:rPr lang="en-US" dirty="0">
                <a:latin typeface="Arial" panose="020B0604020202020204" pitchFamily="34" charset="0"/>
                <a:cs typeface="Arial" panose="020B0604020202020204" pitchFamily="34" charset="0"/>
              </a:rPr>
              <a:t>C</a:t>
            </a:r>
            <a:r>
              <a:rPr dirty="0">
                <a:latin typeface="Arial" panose="020B0604020202020204" pitchFamily="34" charset="0"/>
                <a:cs typeface="Arial" panose="020B0604020202020204" pitchFamily="34" charset="0"/>
              </a:rPr>
              <a:t>ollaboration</a:t>
            </a: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2</a:t>
            </a:r>
          </a:p>
        </p:txBody>
      </p:sp>
      <p:pic>
        <p:nvPicPr>
          <p:cNvPr id="8" name="Picture 7" descr="6 Tips To Write Measurable Learning Objectives For Online Training -  eLearning Industry">
            <a:extLst>
              <a:ext uri="{FF2B5EF4-FFF2-40B4-BE49-F238E27FC236}">
                <a16:creationId xmlns:a16="http://schemas.microsoft.com/office/drawing/2014/main" id="{1BB7F4B1-8916-B273-C9A9-74244AEAEC21}"/>
              </a:ext>
            </a:extLst>
          </p:cNvPr>
          <p:cNvPicPr>
            <a:picLocks noChangeAspect="1"/>
          </p:cNvPicPr>
          <p:nvPr/>
        </p:nvPicPr>
        <p:blipFill>
          <a:blip r:embed="rId4"/>
          <a:stretch>
            <a:fillRect/>
          </a:stretch>
        </p:blipFill>
        <p:spPr>
          <a:xfrm>
            <a:off x="3796131" y="3703320"/>
            <a:ext cx="4599432" cy="228600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CF540-05A6-A6F2-840C-32F50D123DC5}"/>
              </a:ext>
            </a:extLst>
          </p:cNvPr>
          <p:cNvSpPr>
            <a:spLocks noGrp="1"/>
          </p:cNvSpPr>
          <p:nvPr>
            <p:ph type="title"/>
          </p:nvPr>
        </p:nvSpPr>
        <p:spPr>
          <a:xfrm>
            <a:off x="457199" y="-548640"/>
            <a:ext cx="11160493" cy="1966278"/>
          </a:xfrm>
        </p:spPr>
        <p:txBody>
          <a:bodyPr/>
          <a:lstStyle/>
          <a:p>
            <a:r>
              <a:rPr lang="en-US" dirty="0"/>
              <a:t>The Olmstead Decision Explained </a:t>
            </a:r>
          </a:p>
        </p:txBody>
      </p:sp>
      <p:pic>
        <p:nvPicPr>
          <p:cNvPr id="4" name="Online Media 3" title="The Olmstead Decision Explained">
            <a:hlinkClick r:id="" action="ppaction://media"/>
            <a:extLst>
              <a:ext uri="{FF2B5EF4-FFF2-40B4-BE49-F238E27FC236}">
                <a16:creationId xmlns:a16="http://schemas.microsoft.com/office/drawing/2014/main" id="{2A66AB80-0468-C94C-E0D2-A1004AF160BD}"/>
              </a:ext>
            </a:extLst>
          </p:cNvPr>
          <p:cNvPicPr>
            <a:picLocks noGrp="1" noRot="1" noChangeAspect="1"/>
          </p:cNvPicPr>
          <p:nvPr>
            <p:ph idx="1"/>
            <a:videoFile r:link="rId1"/>
          </p:nvPr>
        </p:nvPicPr>
        <p:blipFill>
          <a:blip r:embed="rId4"/>
          <a:stretch>
            <a:fillRect/>
          </a:stretch>
        </p:blipFill>
        <p:spPr>
          <a:xfrm>
            <a:off x="457199" y="712269"/>
            <a:ext cx="11160493" cy="5871093"/>
          </a:xfrm>
          <a:prstGeom prst="rect">
            <a:avLst/>
          </a:prstGeom>
        </p:spPr>
      </p:pic>
      <p:pic>
        <p:nvPicPr>
          <p:cNvPr id="3" name="Online Media 2" title="The Olmstead Decision Explained">
            <a:hlinkClick r:id="" action="ppaction://media"/>
            <a:extLst>
              <a:ext uri="{FF2B5EF4-FFF2-40B4-BE49-F238E27FC236}">
                <a16:creationId xmlns:a16="http://schemas.microsoft.com/office/drawing/2014/main" id="{2BF4437D-2BFD-D848-5AB6-AEEA0D8A2FAD}"/>
              </a:ext>
            </a:extLst>
          </p:cNvPr>
          <p:cNvPicPr>
            <a:picLocks noRot="1" noChangeAspect="1"/>
          </p:cNvPicPr>
          <p:nvPr>
            <a:videoFile r:link="rId1"/>
          </p:nvPr>
        </p:nvPicPr>
        <p:blipFill>
          <a:blip r:embed="rId4"/>
          <a:stretch>
            <a:fillRect/>
          </a:stretch>
        </p:blipFill>
        <p:spPr>
          <a:xfrm>
            <a:off x="22225" y="0"/>
            <a:ext cx="12147550" cy="6858000"/>
          </a:xfrm>
          <a:prstGeom prst="rect">
            <a:avLst/>
          </a:prstGeom>
        </p:spPr>
      </p:pic>
    </p:spTree>
    <p:extLst>
      <p:ext uri="{BB962C8B-B14F-4D97-AF65-F5344CB8AC3E}">
        <p14:creationId xmlns:p14="http://schemas.microsoft.com/office/powerpoint/2010/main" val="235631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F1A9DE"/>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Why Community Reintegration Matters</a:t>
            </a:r>
          </a:p>
        </p:txBody>
      </p:sp>
      <p:sp>
        <p:nvSpPr>
          <p:cNvPr id="3" name="Rounded Rectangle 2"/>
          <p:cNvSpPr/>
          <p:nvPr/>
        </p:nvSpPr>
        <p:spPr>
          <a:xfrm>
            <a:off x="365760" y="868680"/>
            <a:ext cx="164592" cy="5303520"/>
          </a:xfrm>
          <a:prstGeom prst="roundRect">
            <a:avLst/>
          </a:prstGeom>
          <a:solidFill>
            <a:srgbClr val="F1A9DE"/>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3</a:t>
            </a:r>
          </a:p>
        </p:txBody>
      </p:sp>
      <p:pic>
        <p:nvPicPr>
          <p:cNvPr id="10" name="Picture 9" descr="Way towards Community Integration - Daijiworld.com">
            <a:extLst>
              <a:ext uri="{FF2B5EF4-FFF2-40B4-BE49-F238E27FC236}">
                <a16:creationId xmlns:a16="http://schemas.microsoft.com/office/drawing/2014/main" id="{903273EB-1218-6DB2-0925-5AE9211C5744}"/>
              </a:ext>
            </a:extLst>
          </p:cNvPr>
          <p:cNvPicPr>
            <a:picLocks noChangeAspect="1"/>
          </p:cNvPicPr>
          <p:nvPr/>
        </p:nvPicPr>
        <p:blipFill>
          <a:blip r:embed="rId3"/>
          <a:stretch>
            <a:fillRect/>
          </a:stretch>
        </p:blipFill>
        <p:spPr>
          <a:xfrm>
            <a:off x="2921000" y="3346704"/>
            <a:ext cx="6350000" cy="3054096"/>
          </a:xfrm>
          <a:prstGeom prst="rect">
            <a:avLst/>
          </a:prstGeom>
        </p:spPr>
      </p:pic>
      <p:sp>
        <p:nvSpPr>
          <p:cNvPr id="9" name="Title 8">
            <a:extLst>
              <a:ext uri="{FF2B5EF4-FFF2-40B4-BE49-F238E27FC236}">
                <a16:creationId xmlns:a16="http://schemas.microsoft.com/office/drawing/2014/main" id="{25B8B9BC-BAED-1BA6-49C3-BF88E9CFAE91}"/>
              </a:ext>
            </a:extLst>
          </p:cNvPr>
          <p:cNvSpPr txBox="1">
            <a:spLocks noGrp="1"/>
          </p:cNvSpPr>
          <p:nvPr>
            <p:ph type="ctrTitle"/>
          </p:nvPr>
        </p:nvSpPr>
        <p:spPr>
          <a:xfrm>
            <a:off x="1408176" y="1042500"/>
            <a:ext cx="8787384" cy="1446550"/>
          </a:xfrm>
          <a:prstGeom prst="rect">
            <a:avLst/>
          </a:prstGeom>
          <a:noFill/>
        </p:spPr>
        <p:txBody>
          <a:bodyPr wrap="square">
            <a:spAutoFit/>
          </a:bodyPr>
          <a:lstStyle/>
          <a:p>
            <a:pPr algn="l">
              <a:defRPr sz="2200">
                <a:solidFill>
                  <a:srgbClr val="373737"/>
                </a:solidFill>
              </a:defRPr>
            </a:pPr>
            <a:r>
              <a:rPr dirty="0">
                <a:latin typeface="Arial" panose="020B0604020202020204" pitchFamily="34" charset="0"/>
                <a:cs typeface="Arial" panose="020B0604020202020204" pitchFamily="34" charset="0"/>
              </a:rPr>
              <a:t>• Promotes </a:t>
            </a:r>
            <a:r>
              <a:rPr lang="en-US" dirty="0">
                <a:latin typeface="Arial" panose="020B0604020202020204" pitchFamily="34" charset="0"/>
                <a:cs typeface="Arial" panose="020B0604020202020204" pitchFamily="34" charset="0"/>
              </a:rPr>
              <a:t>I</a:t>
            </a:r>
            <a:r>
              <a:rPr dirty="0">
                <a:latin typeface="Arial" panose="020B0604020202020204" pitchFamily="34" charset="0"/>
                <a:cs typeface="Arial" panose="020B0604020202020204" pitchFamily="34" charset="0"/>
              </a:rPr>
              <a:t>ndependence and </a:t>
            </a:r>
            <a:r>
              <a:rPr lang="en-US" dirty="0">
                <a:latin typeface="Arial" panose="020B0604020202020204" pitchFamily="34" charset="0"/>
                <a:cs typeface="Arial" panose="020B0604020202020204" pitchFamily="34" charset="0"/>
              </a:rPr>
              <a:t>D</a:t>
            </a:r>
            <a:r>
              <a:rPr dirty="0">
                <a:latin typeface="Arial" panose="020B0604020202020204" pitchFamily="34" charset="0"/>
                <a:cs typeface="Arial" panose="020B0604020202020204" pitchFamily="34" charset="0"/>
              </a:rPr>
              <a:t>ignity</a:t>
            </a:r>
          </a:p>
          <a:p>
            <a:pPr algn="l">
              <a:defRPr sz="2200">
                <a:solidFill>
                  <a:srgbClr val="373737"/>
                </a:solidFill>
              </a:defRPr>
            </a:pPr>
            <a:r>
              <a:rPr dirty="0">
                <a:latin typeface="Arial" panose="020B0604020202020204" pitchFamily="34" charset="0"/>
                <a:cs typeface="Arial" panose="020B0604020202020204" pitchFamily="34" charset="0"/>
              </a:rPr>
              <a:t>• Improves </a:t>
            </a:r>
            <a:r>
              <a:rPr lang="en-US" dirty="0">
                <a:latin typeface="Arial" panose="020B0604020202020204" pitchFamily="34" charset="0"/>
                <a:cs typeface="Arial" panose="020B0604020202020204" pitchFamily="34" charset="0"/>
              </a:rPr>
              <a:t>Q</a:t>
            </a:r>
            <a:r>
              <a:rPr dirty="0">
                <a:latin typeface="Arial" panose="020B0604020202020204" pitchFamily="34" charset="0"/>
                <a:cs typeface="Arial" panose="020B0604020202020204" pitchFamily="34" charset="0"/>
              </a:rPr>
              <a:t>uality of </a:t>
            </a:r>
            <a:r>
              <a:rPr lang="en-US" dirty="0">
                <a:latin typeface="Arial" panose="020B0604020202020204" pitchFamily="34" charset="0"/>
                <a:cs typeface="Arial" panose="020B0604020202020204" pitchFamily="34" charset="0"/>
              </a:rPr>
              <a:t>L</a:t>
            </a:r>
            <a:r>
              <a:rPr dirty="0">
                <a:latin typeface="Arial" panose="020B0604020202020204" pitchFamily="34" charset="0"/>
                <a:cs typeface="Arial" panose="020B0604020202020204" pitchFamily="34" charset="0"/>
              </a:rPr>
              <a:t>ife</a:t>
            </a:r>
          </a:p>
          <a:p>
            <a:pPr algn="l">
              <a:defRPr sz="2200">
                <a:solidFill>
                  <a:srgbClr val="373737"/>
                </a:solidFill>
              </a:defRPr>
            </a:pPr>
            <a:r>
              <a:rPr dirty="0">
                <a:latin typeface="Arial" panose="020B0604020202020204" pitchFamily="34" charset="0"/>
                <a:cs typeface="Arial" panose="020B0604020202020204" pitchFamily="34" charset="0"/>
              </a:rPr>
              <a:t>• Reduces </a:t>
            </a:r>
            <a:r>
              <a:rPr lang="en-US" dirty="0">
                <a:latin typeface="Arial" panose="020B0604020202020204" pitchFamily="34" charset="0"/>
                <a:cs typeface="Arial" panose="020B0604020202020204" pitchFamily="34" charset="0"/>
              </a:rPr>
              <a:t>I</a:t>
            </a:r>
            <a:r>
              <a:rPr dirty="0">
                <a:latin typeface="Arial" panose="020B0604020202020204" pitchFamily="34" charset="0"/>
                <a:cs typeface="Arial" panose="020B0604020202020204" pitchFamily="34" charset="0"/>
              </a:rPr>
              <a:t>nstitutional </a:t>
            </a:r>
            <a:r>
              <a:rPr lang="en-US" dirty="0">
                <a:latin typeface="Arial" panose="020B0604020202020204" pitchFamily="34" charset="0"/>
                <a:cs typeface="Arial" panose="020B0604020202020204" pitchFamily="34" charset="0"/>
              </a:rPr>
              <a:t>R</a:t>
            </a:r>
            <a:r>
              <a:rPr dirty="0">
                <a:latin typeface="Arial" panose="020B0604020202020204" pitchFamily="34" charset="0"/>
                <a:cs typeface="Arial" panose="020B0604020202020204" pitchFamily="34" charset="0"/>
              </a:rPr>
              <a:t>eliance</a:t>
            </a:r>
          </a:p>
          <a:p>
            <a:pPr algn="l">
              <a:defRPr sz="2200">
                <a:solidFill>
                  <a:srgbClr val="373737"/>
                </a:solidFill>
              </a:defRPr>
            </a:pPr>
            <a:r>
              <a:rPr dirty="0">
                <a:latin typeface="Arial" panose="020B0604020202020204" pitchFamily="34" charset="0"/>
                <a:cs typeface="Arial" panose="020B0604020202020204" pitchFamily="34" charset="0"/>
              </a:rPr>
              <a:t>• Connects </a:t>
            </a:r>
            <a:r>
              <a:rPr lang="en-US" dirty="0">
                <a:latin typeface="Arial" panose="020B0604020202020204" pitchFamily="34" charset="0"/>
                <a:cs typeface="Arial" panose="020B0604020202020204" pitchFamily="34" charset="0"/>
              </a:rPr>
              <a:t>I</a:t>
            </a:r>
            <a:r>
              <a:rPr dirty="0">
                <a:latin typeface="Arial" panose="020B0604020202020204" pitchFamily="34" charset="0"/>
                <a:cs typeface="Arial" panose="020B0604020202020204" pitchFamily="34" charset="0"/>
              </a:rPr>
              <a:t>ndividuals to </a:t>
            </a:r>
            <a:r>
              <a:rPr lang="en-US" dirty="0">
                <a:latin typeface="Arial" panose="020B0604020202020204" pitchFamily="34" charset="0"/>
                <a:cs typeface="Arial" panose="020B0604020202020204" pitchFamily="34" charset="0"/>
              </a:rPr>
              <a:t>M</a:t>
            </a:r>
            <a:r>
              <a:rPr dirty="0">
                <a:latin typeface="Arial" panose="020B0604020202020204" pitchFamily="34" charset="0"/>
                <a:cs typeface="Arial" panose="020B0604020202020204" pitchFamily="34" charset="0"/>
              </a:rPr>
              <a:t>eaningful </a:t>
            </a:r>
            <a:r>
              <a:rPr lang="en-US" dirty="0">
                <a:latin typeface="Arial" panose="020B0604020202020204" pitchFamily="34" charset="0"/>
                <a:cs typeface="Arial" panose="020B0604020202020204" pitchFamily="34" charset="0"/>
              </a:rPr>
              <a:t>C</a:t>
            </a:r>
            <a:r>
              <a:rPr dirty="0">
                <a:latin typeface="Arial" panose="020B0604020202020204" pitchFamily="34" charset="0"/>
                <a:cs typeface="Arial" panose="020B0604020202020204" pitchFamily="34" charset="0"/>
              </a:rPr>
              <a:t>ommunity</a:t>
            </a:r>
            <a:r>
              <a:rPr lang="en-US" dirty="0">
                <a:latin typeface="Arial" panose="020B0604020202020204" pitchFamily="34" charset="0"/>
                <a:cs typeface="Arial" panose="020B0604020202020204" pitchFamily="34" charset="0"/>
              </a:rPr>
              <a:t> S</a:t>
            </a:r>
            <a:r>
              <a:rPr dirty="0">
                <a:latin typeface="Arial" panose="020B0604020202020204" pitchFamily="34" charset="0"/>
                <a:cs typeface="Arial" panose="020B0604020202020204" pitchFamily="34" charset="0"/>
              </a:rPr>
              <a:t>upports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005C97"/>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Re-Integrating into the Community</a:t>
            </a:r>
          </a:p>
        </p:txBody>
      </p:sp>
      <p:sp>
        <p:nvSpPr>
          <p:cNvPr id="3" name="Rounded Rectangle 2"/>
          <p:cNvSpPr/>
          <p:nvPr/>
        </p:nvSpPr>
        <p:spPr>
          <a:xfrm>
            <a:off x="365760" y="868680"/>
            <a:ext cx="164592" cy="5303520"/>
          </a:xfrm>
          <a:prstGeom prst="roundRect">
            <a:avLst/>
          </a:prstGeom>
          <a:solidFill>
            <a:srgbClr val="005C97"/>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868680"/>
            <a:ext cx="11549828" cy="830997"/>
          </a:xfrm>
          <a:prstGeom prst="rect">
            <a:avLst/>
          </a:prstGeom>
          <a:noFill/>
        </p:spPr>
        <p:txBody>
          <a:bodyPr wrap="none">
            <a:spAutoFit/>
          </a:bodyPr>
          <a:lstStyle/>
          <a:p>
            <a:pPr>
              <a:defRPr sz="2400">
                <a:solidFill>
                  <a:srgbClr val="373737"/>
                </a:solidFill>
              </a:defRPr>
            </a:pPr>
            <a:r>
              <a:rPr dirty="0">
                <a:latin typeface="Arial" panose="020B0604020202020204" pitchFamily="34" charset="0"/>
                <a:cs typeface="Arial" panose="020B0604020202020204" pitchFamily="34" charset="0"/>
              </a:rPr>
              <a:t>Creating Successful Community </a:t>
            </a:r>
            <a:r>
              <a:rPr lang="en-US" dirty="0">
                <a:latin typeface="Arial" panose="020B0604020202020204" pitchFamily="34" charset="0"/>
                <a:cs typeface="Arial" panose="020B0604020202020204" pitchFamily="34" charset="0"/>
              </a:rPr>
              <a:t>Person-Centered Transition </a:t>
            </a:r>
            <a:r>
              <a:rPr dirty="0">
                <a:latin typeface="Arial" panose="020B0604020202020204" pitchFamily="34" charset="0"/>
                <a:cs typeface="Arial" panose="020B0604020202020204" pitchFamily="34" charset="0"/>
              </a:rPr>
              <a:t>Through Collaboration</a:t>
            </a:r>
          </a:p>
          <a:p>
            <a:pPr>
              <a:defRPr sz="2400">
                <a:solidFill>
                  <a:srgbClr val="373737"/>
                </a:solidFill>
              </a:defRPr>
            </a:pPr>
            <a:endParaRPr dirty="0">
              <a:latin typeface="Arial" panose="020B0604020202020204" pitchFamily="34" charset="0"/>
              <a:cs typeface="Arial" panose="020B0604020202020204" pitchFamily="34" charset="0"/>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a:t>
            </a:r>
          </a:p>
        </p:txBody>
      </p:sp>
      <p:pic>
        <p:nvPicPr>
          <p:cNvPr id="6" name="Picture 5" descr="What We Heard: Charting a Course for Successful Community Reintegration After Stroke | Stroke Network of Southeastern Ontario">
            <a:extLst>
              <a:ext uri="{FF2B5EF4-FFF2-40B4-BE49-F238E27FC236}">
                <a16:creationId xmlns:a16="http://schemas.microsoft.com/office/drawing/2014/main" id="{73149806-817C-8673-4C3B-BEA9C8AC1F08}"/>
              </a:ext>
            </a:extLst>
          </p:cNvPr>
          <p:cNvPicPr>
            <a:picLocks noChangeAspect="1"/>
          </p:cNvPicPr>
          <p:nvPr/>
        </p:nvPicPr>
        <p:blipFill>
          <a:blip r:embed="rId3"/>
          <a:stretch>
            <a:fillRect/>
          </a:stretch>
        </p:blipFill>
        <p:spPr>
          <a:xfrm>
            <a:off x="3483863" y="1973997"/>
            <a:ext cx="4892041" cy="434295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BBEBBD"/>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rPr dirty="0"/>
              <a:t>Transition Journey</a:t>
            </a:r>
          </a:p>
        </p:txBody>
      </p:sp>
      <p:sp>
        <p:nvSpPr>
          <p:cNvPr id="3" name="Rounded Rectangle 2"/>
          <p:cNvSpPr/>
          <p:nvPr/>
        </p:nvSpPr>
        <p:spPr>
          <a:xfrm>
            <a:off x="365760" y="868680"/>
            <a:ext cx="164592" cy="5303520"/>
          </a:xfrm>
          <a:prstGeom prst="roundRect">
            <a:avLst/>
          </a:prstGeom>
          <a:solidFill>
            <a:srgbClr val="BBEBBD"/>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868680"/>
            <a:ext cx="11099385" cy="923330"/>
          </a:xfrm>
          <a:prstGeom prst="rect">
            <a:avLst/>
          </a:prstGeom>
          <a:noFill/>
        </p:spPr>
        <p:txBody>
          <a:bodyPr wrap="square">
            <a:spAutoFit/>
          </a:bodyPr>
          <a:lstStyle/>
          <a:p>
            <a:pPr>
              <a:defRPr sz="2200">
                <a:solidFill>
                  <a:srgbClr val="373737"/>
                </a:solidFill>
              </a:defRPr>
            </a:pPr>
            <a:r>
              <a:rPr lang="en-US" sz="1600" dirty="0">
                <a:latin typeface="Arial" panose="020B0604020202020204" pitchFamily="34" charset="0"/>
                <a:cs typeface="Arial" panose="020B0604020202020204" pitchFamily="34" charset="0"/>
              </a:rPr>
              <a:t>Referral → </a:t>
            </a:r>
            <a:r>
              <a:rPr sz="1600" dirty="0">
                <a:latin typeface="Arial" panose="020B0604020202020204" pitchFamily="34" charset="0"/>
                <a:cs typeface="Arial" panose="020B0604020202020204" pitchFamily="34" charset="0"/>
              </a:rPr>
              <a:t>Housing Specialist → Independent Living Specialist → Community</a:t>
            </a:r>
            <a:r>
              <a:rPr lang="en-US" sz="1600" dirty="0">
                <a:latin typeface="Arial" panose="020B0604020202020204" pitchFamily="34" charset="0"/>
                <a:cs typeface="Arial" panose="020B0604020202020204" pitchFamily="34" charset="0"/>
              </a:rPr>
              <a:t> Resources</a:t>
            </a:r>
            <a:r>
              <a:rPr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Community </a:t>
            </a:r>
            <a:r>
              <a:rPr sz="1600" dirty="0">
                <a:latin typeface="Arial" panose="020B0604020202020204" pitchFamily="34" charset="0"/>
                <a:cs typeface="Arial" panose="020B0604020202020204" pitchFamily="34" charset="0"/>
              </a:rPr>
              <a:t>Integration</a:t>
            </a:r>
          </a:p>
          <a:p>
            <a:pPr>
              <a:defRPr sz="2200">
                <a:solidFill>
                  <a:srgbClr val="373737"/>
                </a:solidFill>
              </a:defRPr>
            </a:pPr>
            <a:endParaRPr sz="1600" dirty="0">
              <a:latin typeface="Arial" panose="020B0604020202020204" pitchFamily="34" charset="0"/>
              <a:cs typeface="Arial" panose="020B0604020202020204" pitchFamily="34" charset="0"/>
            </a:endParaRPr>
          </a:p>
          <a:p>
            <a:pPr algn="ctr">
              <a:defRPr sz="2200">
                <a:solidFill>
                  <a:srgbClr val="373737"/>
                </a:solidFill>
              </a:defRPr>
            </a:pPr>
            <a:r>
              <a:rPr b="1" dirty="0">
                <a:latin typeface="Arial" panose="020B0604020202020204" pitchFamily="34" charset="0"/>
                <a:cs typeface="Arial" panose="020B0604020202020204" pitchFamily="34" charset="0"/>
              </a:rPr>
              <a:t>Every</a:t>
            </a:r>
            <a:r>
              <a:rPr lang="en-US" b="1" dirty="0">
                <a:latin typeface="Arial" panose="020B0604020202020204" pitchFamily="34" charset="0"/>
                <a:cs typeface="Arial" panose="020B0604020202020204" pitchFamily="34" charset="0"/>
              </a:rPr>
              <a:t>one’s</a:t>
            </a:r>
            <a:r>
              <a:rPr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R</a:t>
            </a:r>
            <a:r>
              <a:rPr b="1" dirty="0">
                <a:latin typeface="Arial" panose="020B0604020202020204" pitchFamily="34" charset="0"/>
                <a:cs typeface="Arial" panose="020B0604020202020204" pitchFamily="34" charset="0"/>
              </a:rPr>
              <a:t>ole</a:t>
            </a:r>
            <a:r>
              <a:rPr lang="en-US" b="1" dirty="0">
                <a:latin typeface="Arial" panose="020B0604020202020204" pitchFamily="34" charset="0"/>
                <a:cs typeface="Arial" panose="020B0604020202020204" pitchFamily="34" charset="0"/>
              </a:rPr>
              <a:t> Makes a Difference!</a:t>
            </a:r>
            <a:endParaRPr b="1" dirty="0">
              <a:latin typeface="Arial" panose="020B0604020202020204" pitchFamily="34" charset="0"/>
              <a:cs typeface="Arial" panose="020B0604020202020204" pitchFamily="34" charset="0"/>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4</a:t>
            </a:r>
          </a:p>
        </p:txBody>
      </p:sp>
      <p:pic>
        <p:nvPicPr>
          <p:cNvPr id="6" name="Picture 5" descr="About | Center for Community Health Integration | Case Western Reserve  University">
            <a:extLst>
              <a:ext uri="{FF2B5EF4-FFF2-40B4-BE49-F238E27FC236}">
                <a16:creationId xmlns:a16="http://schemas.microsoft.com/office/drawing/2014/main" id="{FC65D237-1E2D-F631-7F7A-57E022256516}"/>
              </a:ext>
            </a:extLst>
          </p:cNvPr>
          <p:cNvPicPr>
            <a:picLocks noChangeAspect="1"/>
          </p:cNvPicPr>
          <p:nvPr/>
        </p:nvPicPr>
        <p:blipFill>
          <a:blip r:embed="rId4"/>
          <a:stretch>
            <a:fillRect/>
          </a:stretch>
        </p:blipFill>
        <p:spPr>
          <a:xfrm>
            <a:off x="1124712" y="1819656"/>
            <a:ext cx="10049256" cy="4654296"/>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005C97"/>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rPr dirty="0"/>
              <a:t>The Power of Collaboration</a:t>
            </a:r>
          </a:p>
        </p:txBody>
      </p:sp>
      <p:sp>
        <p:nvSpPr>
          <p:cNvPr id="3" name="Rounded Rectangle 2"/>
          <p:cNvSpPr/>
          <p:nvPr/>
        </p:nvSpPr>
        <p:spPr>
          <a:xfrm>
            <a:off x="365760" y="868680"/>
            <a:ext cx="164592" cy="5303520"/>
          </a:xfrm>
          <a:prstGeom prst="roundRect">
            <a:avLst/>
          </a:prstGeom>
          <a:solidFill>
            <a:srgbClr val="005C97"/>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30936" y="896112"/>
            <a:ext cx="11111751" cy="5509200"/>
          </a:xfrm>
          <a:prstGeom prst="rect">
            <a:avLst/>
          </a:prstGeom>
          <a:noFill/>
        </p:spPr>
        <p:txBody>
          <a:bodyPr wrap="square">
            <a:spAutoFit/>
          </a:bodyPr>
          <a:lstStyle/>
          <a:p>
            <a:pPr algn="ctr">
              <a:defRPr sz="2200">
                <a:solidFill>
                  <a:srgbClr val="373737"/>
                </a:solidFill>
              </a:defRPr>
            </a:pPr>
            <a:r>
              <a:rPr b="1" dirty="0">
                <a:latin typeface="Arial" panose="020B0604020202020204" pitchFamily="34" charset="0"/>
                <a:cs typeface="Arial" panose="020B0604020202020204" pitchFamily="34" charset="0"/>
              </a:rPr>
              <a:t>TS + HS + ILS = </a:t>
            </a:r>
            <a:r>
              <a:rPr lang="en-US" b="1" dirty="0">
                <a:latin typeface="Arial" panose="020B0604020202020204" pitchFamily="34" charset="0"/>
                <a:cs typeface="Arial" panose="020B0604020202020204" pitchFamily="34" charset="0"/>
              </a:rPr>
              <a:t>Successful Transitions Require Teamwork</a:t>
            </a:r>
            <a:r>
              <a:rPr lang="en-US" dirty="0">
                <a:latin typeface="Arial" panose="020B0604020202020204" pitchFamily="34" charset="0"/>
                <a:cs typeface="Arial" panose="020B0604020202020204" pitchFamily="34" charset="0"/>
              </a:rPr>
              <a:t>.</a:t>
            </a:r>
          </a:p>
          <a:p>
            <a:pPr>
              <a:defRPr sz="2200">
                <a:solidFill>
                  <a:srgbClr val="373737"/>
                </a:solidFill>
              </a:defRPr>
            </a:pPr>
            <a:endParaRPr lang="en-US" dirty="0">
              <a:latin typeface="Arial" panose="020B0604020202020204" pitchFamily="34" charset="0"/>
              <a:cs typeface="Arial" panose="020B0604020202020204" pitchFamily="34" charset="0"/>
            </a:endParaRPr>
          </a:p>
          <a:p>
            <a:pPr>
              <a:defRPr sz="2200">
                <a:solidFill>
                  <a:srgbClr val="323232"/>
                </a:solidFill>
              </a:defRPr>
            </a:pPr>
            <a:r>
              <a:rPr lang="en-US" b="1" dirty="0">
                <a:latin typeface="Arial" panose="020B0604020202020204" pitchFamily="34" charset="0"/>
                <a:cs typeface="Arial" panose="020B0604020202020204" pitchFamily="34" charset="0"/>
              </a:rPr>
              <a:t>TS- </a:t>
            </a:r>
            <a:r>
              <a:rPr lang="en-US" dirty="0">
                <a:latin typeface="Arial" panose="020B0604020202020204" pitchFamily="34" charset="0"/>
                <a:cs typeface="Arial" panose="020B0604020202020204" pitchFamily="34" charset="0"/>
              </a:rPr>
              <a:t>Identifies Readiness and Prepares Participant for tasks ahead</a:t>
            </a:r>
          </a:p>
          <a:p>
            <a:pPr>
              <a:defRPr sz="2200">
                <a:solidFill>
                  <a:srgbClr val="323232"/>
                </a:solidFill>
              </a:defRPr>
            </a:pPr>
            <a:endParaRPr lang="en-US" dirty="0">
              <a:latin typeface="Arial" panose="020B0604020202020204" pitchFamily="34" charset="0"/>
              <a:cs typeface="Arial" panose="020B0604020202020204" pitchFamily="34" charset="0"/>
            </a:endParaRPr>
          </a:p>
          <a:p>
            <a:pPr>
              <a:defRPr sz="2200">
                <a:solidFill>
                  <a:srgbClr val="323232"/>
                </a:solidFill>
              </a:defRPr>
            </a:pPr>
            <a:r>
              <a:rPr lang="en-US" b="1" dirty="0">
                <a:latin typeface="Arial" panose="020B0604020202020204" pitchFamily="34" charset="0"/>
                <a:cs typeface="Arial" panose="020B0604020202020204" pitchFamily="34" charset="0"/>
              </a:rPr>
              <a:t>HS- </a:t>
            </a:r>
            <a:r>
              <a:rPr lang="en-US" dirty="0">
                <a:latin typeface="Arial" panose="020B0604020202020204" pitchFamily="34" charset="0"/>
                <a:cs typeface="Arial" panose="020B0604020202020204" pitchFamily="34" charset="0"/>
              </a:rPr>
              <a:t>Secures: Safe, Affordable Housing and Housing Program Supports</a:t>
            </a:r>
          </a:p>
          <a:p>
            <a:pPr>
              <a:defRPr sz="2200">
                <a:solidFill>
                  <a:srgbClr val="323232"/>
                </a:solidFill>
              </a:defRPr>
            </a:pPr>
            <a:endParaRPr lang="en-US" dirty="0">
              <a:latin typeface="Arial" panose="020B0604020202020204" pitchFamily="34" charset="0"/>
              <a:cs typeface="Arial" panose="020B0604020202020204" pitchFamily="34" charset="0"/>
            </a:endParaRPr>
          </a:p>
          <a:p>
            <a:pPr>
              <a:defRPr sz="2200">
                <a:solidFill>
                  <a:srgbClr val="323232"/>
                </a:solidFill>
              </a:defRPr>
            </a:pPr>
            <a:r>
              <a:rPr lang="en-US" b="1" dirty="0">
                <a:latin typeface="Arial" panose="020B0604020202020204" pitchFamily="34" charset="0"/>
                <a:cs typeface="Arial" panose="020B0604020202020204" pitchFamily="34" charset="0"/>
              </a:rPr>
              <a:t>ILS-</a:t>
            </a:r>
            <a:r>
              <a:rPr lang="en-US" dirty="0">
                <a:latin typeface="Arial" panose="020B0604020202020204" pitchFamily="34" charset="0"/>
                <a:cs typeface="Arial" panose="020B0604020202020204" pitchFamily="34" charset="0"/>
              </a:rPr>
              <a:t> Develops and Implements the Individualized Service Plan (ISP) </a:t>
            </a:r>
          </a:p>
          <a:p>
            <a:pPr>
              <a:defRPr sz="2200">
                <a:solidFill>
                  <a:srgbClr val="323232"/>
                </a:solidFill>
              </a:defRPr>
            </a:pPr>
            <a:r>
              <a:rPr lang="en-US" dirty="0">
                <a:latin typeface="Arial" panose="020B0604020202020204" pitchFamily="34" charset="0"/>
                <a:cs typeface="Arial" panose="020B0604020202020204" pitchFamily="34" charset="0"/>
              </a:rPr>
              <a:t>        while Promoting Long-Term Community Stability</a:t>
            </a:r>
          </a:p>
          <a:p>
            <a:pPr>
              <a:defRPr sz="2200">
                <a:solidFill>
                  <a:srgbClr val="323232"/>
                </a:solidFill>
              </a:defRPr>
            </a:pPr>
            <a:endParaRPr lang="en-US" dirty="0">
              <a:latin typeface="Arial" panose="020B0604020202020204" pitchFamily="34" charset="0"/>
              <a:cs typeface="Arial" panose="020B0604020202020204" pitchFamily="34" charset="0"/>
            </a:endParaRPr>
          </a:p>
          <a:p>
            <a:pPr algn="ctr">
              <a:defRPr sz="2200">
                <a:solidFill>
                  <a:srgbClr val="323232"/>
                </a:solidFill>
              </a:defRPr>
            </a:pPr>
            <a:r>
              <a:rPr lang="en-US" b="1" dirty="0">
                <a:latin typeface="Arial" panose="020B0604020202020204" pitchFamily="34" charset="0"/>
                <a:cs typeface="Arial" panose="020B0604020202020204" pitchFamily="34" charset="0"/>
              </a:rPr>
              <a:t>Collaboratively we can create a Safe Transitional Experience </a:t>
            </a:r>
          </a:p>
          <a:p>
            <a:pPr algn="ctr">
              <a:defRPr sz="2200">
                <a:solidFill>
                  <a:srgbClr val="323232"/>
                </a:solidFill>
              </a:defRPr>
            </a:pPr>
            <a:r>
              <a:rPr lang="en-US" b="1" dirty="0">
                <a:latin typeface="Arial" panose="020B0604020202020204" pitchFamily="34" charset="0"/>
                <a:cs typeface="Arial" panose="020B0604020202020204" pitchFamily="34" charset="0"/>
              </a:rPr>
              <a:t>by</a:t>
            </a: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sz="2200">
                <a:solidFill>
                  <a:srgbClr val="373737"/>
                </a:solidFill>
              </a:defRPr>
            </a:pPr>
            <a:r>
              <a:rPr lang="en-US" dirty="0">
                <a:latin typeface="Arial" panose="020B0604020202020204" pitchFamily="34" charset="0"/>
                <a:cs typeface="Arial" panose="020B0604020202020204" pitchFamily="34" charset="0"/>
              </a:rPr>
              <a:t>Building Communication amongst the team</a:t>
            </a:r>
          </a:p>
          <a:p>
            <a:pPr marL="342900" indent="-342900">
              <a:buFont typeface="Arial" panose="020B0604020202020204" pitchFamily="34" charset="0"/>
              <a:buChar char="•"/>
              <a:defRPr sz="2200">
                <a:solidFill>
                  <a:srgbClr val="373737"/>
                </a:solidFill>
              </a:defRPr>
            </a:pPr>
            <a:r>
              <a:rPr lang="en-US" dirty="0">
                <a:latin typeface="Arial" panose="020B0604020202020204" pitchFamily="34" charset="0"/>
                <a:cs typeface="Arial" panose="020B0604020202020204" pitchFamily="34" charset="0"/>
              </a:rPr>
              <a:t>Sharing Documentation</a:t>
            </a:r>
          </a:p>
          <a:p>
            <a:pPr marL="342900" indent="-342900">
              <a:buFont typeface="Arial" panose="020B0604020202020204" pitchFamily="34" charset="0"/>
              <a:buChar char="•"/>
              <a:defRPr sz="2200">
                <a:solidFill>
                  <a:srgbClr val="373737"/>
                </a:solidFill>
              </a:defRPr>
            </a:pPr>
            <a:r>
              <a:rPr lang="en-US" dirty="0">
                <a:latin typeface="Arial" panose="020B0604020202020204" pitchFamily="34" charset="0"/>
                <a:cs typeface="Arial" panose="020B0604020202020204" pitchFamily="34" charset="0"/>
              </a:rPr>
              <a:t>Problem Solving Barriers</a:t>
            </a:r>
          </a:p>
          <a:p>
            <a:pPr marL="342900" indent="-342900">
              <a:buFont typeface="Arial" panose="020B0604020202020204" pitchFamily="34" charset="0"/>
              <a:buChar char="•"/>
              <a:defRPr sz="2200">
                <a:solidFill>
                  <a:srgbClr val="373737"/>
                </a:solidFill>
              </a:defRPr>
            </a:pPr>
            <a:r>
              <a:rPr lang="en-US" dirty="0">
                <a:latin typeface="Arial" panose="020B0604020202020204" pitchFamily="34" charset="0"/>
                <a:cs typeface="Arial" panose="020B0604020202020204" pitchFamily="34" charset="0"/>
              </a:rPr>
              <a:t>Utilizing Participant-Centered Decision-Making Skills which contributes to sustainable community living</a:t>
            </a: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9</a:t>
            </a:r>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chemeClr val="accent2">
              <a:lumMod val="40000"/>
              <a:lumOff val="60000"/>
            </a:schemeClr>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rPr dirty="0"/>
              <a:t>Transition Specialist (TS)</a:t>
            </a:r>
          </a:p>
        </p:txBody>
      </p:sp>
      <p:sp>
        <p:nvSpPr>
          <p:cNvPr id="3" name="Rounded Rectangle 2"/>
          <p:cNvSpPr/>
          <p:nvPr/>
        </p:nvSpPr>
        <p:spPr>
          <a:xfrm>
            <a:off x="365760" y="868680"/>
            <a:ext cx="164592" cy="5303520"/>
          </a:xfrm>
          <a:prstGeom prst="roundRect">
            <a:avLst/>
          </a:prstGeom>
          <a:solidFill>
            <a:schemeClr val="accent2">
              <a:lumMod val="40000"/>
              <a:lumOff val="60000"/>
            </a:schemeClr>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750771" y="907801"/>
            <a:ext cx="10039149" cy="3539430"/>
          </a:xfrm>
          <a:prstGeom prst="rect">
            <a:avLst/>
          </a:prstGeom>
          <a:noFill/>
        </p:spPr>
        <p:txBody>
          <a:bodyPr wrap="square">
            <a:spAutoFit/>
          </a:bodyPr>
          <a:lstStyle/>
          <a:p>
            <a:pPr>
              <a:defRPr sz="2200">
                <a:solidFill>
                  <a:srgbClr val="323232"/>
                </a:solidFill>
              </a:defRPr>
            </a:pPr>
            <a:r>
              <a:rPr lang="en-US" sz="1400" dirty="0"/>
              <a:t>• </a:t>
            </a:r>
            <a:r>
              <a:rPr lang="en-US" sz="1600" dirty="0">
                <a:latin typeface="Arial" panose="020B0604020202020204" pitchFamily="34" charset="0"/>
                <a:cs typeface="Arial" panose="020B0604020202020204" pitchFamily="34" charset="0"/>
              </a:rPr>
              <a:t>Screen for Money follows Person (MFP) Eligibility</a:t>
            </a:r>
          </a:p>
          <a:p>
            <a:pPr>
              <a:defRPr sz="2200">
                <a:solidFill>
                  <a:srgbClr val="323232"/>
                </a:solidFill>
              </a:defRPr>
            </a:pPr>
            <a:r>
              <a:rPr lang="en-US" sz="1600" dirty="0">
                <a:latin typeface="Arial" panose="020B0604020202020204" pitchFamily="34" charset="0"/>
                <a:cs typeface="Arial" panose="020B0604020202020204" pitchFamily="34" charset="0"/>
              </a:rPr>
              <a:t>• Educate Individuals and Families on Community Living Options</a:t>
            </a:r>
          </a:p>
          <a:p>
            <a:pPr>
              <a:defRPr sz="2200">
                <a:solidFill>
                  <a:srgbClr val="323232"/>
                </a:solidFill>
              </a:defRPr>
            </a:pPr>
            <a:r>
              <a:rPr lang="en-US" sz="1600" dirty="0">
                <a:latin typeface="Arial" panose="020B0604020202020204" pitchFamily="34" charset="0"/>
                <a:cs typeface="Arial" panose="020B0604020202020204" pitchFamily="34" charset="0"/>
              </a:rPr>
              <a:t>• Provide Community Preparedness Education</a:t>
            </a:r>
          </a:p>
          <a:p>
            <a:pPr>
              <a:defRPr sz="2200">
                <a:solidFill>
                  <a:srgbClr val="323232"/>
                </a:solidFill>
              </a:defRPr>
            </a:pPr>
            <a:r>
              <a:rPr lang="en-US" sz="1600" dirty="0">
                <a:latin typeface="Arial" panose="020B0604020202020204" pitchFamily="34" charset="0"/>
                <a:cs typeface="Arial" panose="020B0604020202020204" pitchFamily="34" charset="0"/>
              </a:rPr>
              <a:t>• Resolve barriers (ID, Medicaid Codes, Community Access)</a:t>
            </a:r>
          </a:p>
          <a:p>
            <a:pPr marL="285750" indent="-285750">
              <a:buFont typeface="Arial" panose="020B0604020202020204" pitchFamily="34" charset="0"/>
              <a:buChar char="•"/>
              <a:defRPr sz="2200">
                <a:solidFill>
                  <a:srgbClr val="323232"/>
                </a:solidFill>
              </a:defRPr>
            </a:pPr>
            <a:r>
              <a:rPr lang="en-US" sz="1600" dirty="0">
                <a:latin typeface="Arial" panose="020B0604020202020204" pitchFamily="34" charset="0"/>
                <a:cs typeface="Arial" panose="020B0604020202020204" pitchFamily="34" charset="0"/>
              </a:rPr>
              <a:t>Assist with housing referrals and applications</a:t>
            </a:r>
          </a:p>
          <a:p>
            <a:pPr marL="285750" indent="-285750">
              <a:buFont typeface="Arial" panose="020B0604020202020204" pitchFamily="34" charset="0"/>
              <a:buChar char="•"/>
              <a:defRPr sz="2200">
                <a:solidFill>
                  <a:srgbClr val="323232"/>
                </a:solidFill>
              </a:defRPr>
            </a:pPr>
            <a:r>
              <a:rPr lang="en-US" sz="1600" dirty="0">
                <a:latin typeface="Arial" panose="020B0604020202020204" pitchFamily="34" charset="0"/>
                <a:cs typeface="Arial" panose="020B0604020202020204" pitchFamily="34" charset="0"/>
              </a:rPr>
              <a:t>Connect to SPOA/SPA, NY Connects, ICAN. (</a:t>
            </a:r>
            <a:r>
              <a:rPr lang="en-US" sz="1600" i="1" dirty="0">
                <a:latin typeface="Arial" panose="020B0604020202020204" pitchFamily="34" charset="0"/>
                <a:cs typeface="Arial" panose="020B0604020202020204" pitchFamily="34" charset="0"/>
              </a:rPr>
              <a:t>As needed</a:t>
            </a:r>
            <a:r>
              <a:rPr lang="en-US" sz="1600" dirty="0">
                <a:latin typeface="Arial" panose="020B0604020202020204" pitchFamily="34" charset="0"/>
                <a:cs typeface="Arial" panose="020B0604020202020204" pitchFamily="34" charset="0"/>
              </a:rPr>
              <a:t>)</a:t>
            </a:r>
          </a:p>
          <a:p>
            <a:pPr algn="ctr">
              <a:defRPr sz="2200">
                <a:solidFill>
                  <a:srgbClr val="323232"/>
                </a:solidFill>
              </a:defRPr>
            </a:pPr>
            <a:endParaRPr lang="en-US" sz="1600" dirty="0">
              <a:latin typeface="Arial" panose="020B0604020202020204" pitchFamily="34" charset="0"/>
              <a:cs typeface="Arial" panose="020B0604020202020204" pitchFamily="34" charset="0"/>
            </a:endParaRPr>
          </a:p>
          <a:p>
            <a:pPr algn="ctr">
              <a:defRPr sz="2200">
                <a:solidFill>
                  <a:srgbClr val="323232"/>
                </a:solidFill>
              </a:defRPr>
            </a:pPr>
            <a:r>
              <a:rPr lang="en-US" sz="1600" u="sng" dirty="0">
                <a:latin typeface="Arial" panose="020B0604020202020204" pitchFamily="34" charset="0"/>
                <a:cs typeface="Arial" panose="020B0604020202020204" pitchFamily="34" charset="0"/>
              </a:rPr>
              <a:t>Based on Participants Individual Needs, Referrals may be completed for </a:t>
            </a:r>
            <a:r>
              <a:rPr lang="en-US" sz="1600" dirty="0">
                <a:latin typeface="Arial" panose="020B0604020202020204" pitchFamily="34" charset="0"/>
                <a:cs typeface="Arial" panose="020B0604020202020204" pitchFamily="34" charset="0"/>
              </a:rPr>
              <a:t>: </a:t>
            </a:r>
          </a:p>
          <a:p>
            <a:pPr marL="742950" lvl="1" indent="-285750">
              <a:buFont typeface="Wingdings" panose="05000000000000000000" pitchFamily="2" charset="2"/>
              <a:buChar char="Ø"/>
              <a:defRPr sz="2200">
                <a:solidFill>
                  <a:srgbClr val="323232"/>
                </a:solidFill>
              </a:defRPr>
            </a:pPr>
            <a:r>
              <a:rPr lang="en-US" sz="1600" dirty="0">
                <a:latin typeface="Arial" panose="020B0604020202020204" pitchFamily="34" charset="0"/>
                <a:cs typeface="Arial" panose="020B0604020202020204" pitchFamily="34" charset="0"/>
              </a:rPr>
              <a:t>NHTD </a:t>
            </a:r>
          </a:p>
          <a:p>
            <a:pPr marL="742950" lvl="1" indent="-285750">
              <a:buFont typeface="Wingdings" panose="05000000000000000000" pitchFamily="2" charset="2"/>
              <a:buChar char="Ø"/>
              <a:defRPr sz="2200">
                <a:solidFill>
                  <a:srgbClr val="323232"/>
                </a:solidFill>
              </a:defRPr>
            </a:pPr>
            <a:r>
              <a:rPr lang="en-US" sz="1600" dirty="0">
                <a:latin typeface="Arial" panose="020B0604020202020204" pitchFamily="34" charset="0"/>
                <a:cs typeface="Arial" panose="020B0604020202020204" pitchFamily="34" charset="0"/>
              </a:rPr>
              <a:t>TBI</a:t>
            </a:r>
          </a:p>
          <a:p>
            <a:pPr marL="742950" lvl="1" indent="-285750">
              <a:buFont typeface="Wingdings" panose="05000000000000000000" pitchFamily="2" charset="2"/>
              <a:buChar char="Ø"/>
              <a:defRPr sz="2200">
                <a:solidFill>
                  <a:srgbClr val="323232"/>
                </a:solidFill>
              </a:defRPr>
            </a:pPr>
            <a:r>
              <a:rPr lang="en-US" sz="1600" dirty="0">
                <a:latin typeface="Arial" panose="020B0604020202020204" pitchFamily="34" charset="0"/>
                <a:cs typeface="Arial" panose="020B0604020202020204" pitchFamily="34" charset="0"/>
              </a:rPr>
              <a:t>OPWDD Waivers </a:t>
            </a:r>
          </a:p>
          <a:p>
            <a:pPr marL="742950" lvl="1" indent="-285750">
              <a:buFont typeface="Wingdings" panose="05000000000000000000" pitchFamily="2" charset="2"/>
              <a:buChar char="Ø"/>
              <a:defRPr sz="2200">
                <a:solidFill>
                  <a:srgbClr val="323232"/>
                </a:solidFill>
              </a:defRPr>
            </a:pPr>
            <a:r>
              <a:rPr lang="en-US" sz="1600" dirty="0">
                <a:latin typeface="Arial" panose="020B0604020202020204" pitchFamily="34" charset="0"/>
                <a:cs typeface="Arial" panose="020B0604020202020204" pitchFamily="34" charset="0"/>
              </a:rPr>
              <a:t>MLTC/MMC Plans </a:t>
            </a:r>
          </a:p>
          <a:p>
            <a:pPr marL="742950" lvl="1" indent="-285750">
              <a:buFont typeface="Wingdings" panose="05000000000000000000" pitchFamily="2" charset="2"/>
              <a:buChar char="Ø"/>
              <a:defRPr sz="2200">
                <a:solidFill>
                  <a:srgbClr val="323232"/>
                </a:solidFill>
              </a:defRPr>
            </a:pPr>
            <a:r>
              <a:rPr lang="en-US" sz="1600" dirty="0">
                <a:latin typeface="Arial" panose="020B0604020202020204" pitchFamily="34" charset="0"/>
                <a:cs typeface="Arial" panose="020B0604020202020204" pitchFamily="34" charset="0"/>
              </a:rPr>
              <a:t>Health Homes </a:t>
            </a:r>
          </a:p>
          <a:p>
            <a:pPr marL="742950" lvl="1" indent="-285750">
              <a:buFont typeface="Wingdings" panose="05000000000000000000" pitchFamily="2" charset="2"/>
              <a:buChar char="Ø"/>
              <a:defRPr sz="2200">
                <a:solidFill>
                  <a:srgbClr val="323232"/>
                </a:solidFill>
              </a:defRPr>
            </a:pPr>
            <a:r>
              <a:rPr lang="en-US" sz="1600" dirty="0">
                <a:latin typeface="Arial" panose="020B0604020202020204" pitchFamily="34" charset="0"/>
                <a:cs typeface="Arial" panose="020B0604020202020204" pitchFamily="34" charset="0"/>
              </a:rPr>
              <a:t>Immediate Need Personal care aides</a:t>
            </a: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5</a:t>
            </a:r>
          </a:p>
        </p:txBody>
      </p:sp>
      <p:pic>
        <p:nvPicPr>
          <p:cNvPr id="6" name="Picture 5" descr="Take the First Step – Plant Your Energy">
            <a:extLst>
              <a:ext uri="{FF2B5EF4-FFF2-40B4-BE49-F238E27FC236}">
                <a16:creationId xmlns:a16="http://schemas.microsoft.com/office/drawing/2014/main" id="{E472EF30-EE17-1120-AC12-42E96C3C7AFE}"/>
              </a:ext>
            </a:extLst>
          </p:cNvPr>
          <p:cNvPicPr>
            <a:picLocks noChangeAspect="1"/>
          </p:cNvPicPr>
          <p:nvPr/>
        </p:nvPicPr>
        <p:blipFill>
          <a:blip r:embed="rId3"/>
          <a:stretch>
            <a:fillRect/>
          </a:stretch>
        </p:blipFill>
        <p:spPr>
          <a:xfrm>
            <a:off x="6263640" y="3813048"/>
            <a:ext cx="5623560" cy="286207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FF9800"/>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Housing Specialist (HS)</a:t>
            </a:r>
          </a:p>
        </p:txBody>
      </p:sp>
      <p:sp>
        <p:nvSpPr>
          <p:cNvPr id="3" name="Rounded Rectangle 2"/>
          <p:cNvSpPr/>
          <p:nvPr/>
        </p:nvSpPr>
        <p:spPr>
          <a:xfrm>
            <a:off x="365760" y="868680"/>
            <a:ext cx="164592" cy="5303520"/>
          </a:xfrm>
          <a:prstGeom prst="roundRect">
            <a:avLst/>
          </a:prstGeom>
          <a:solidFill>
            <a:srgbClr val="FF9800"/>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1" y="868680"/>
            <a:ext cx="9933272" cy="3477875"/>
          </a:xfrm>
          <a:prstGeom prst="rect">
            <a:avLst/>
          </a:prstGeom>
          <a:noFill/>
        </p:spPr>
        <p:txBody>
          <a:bodyPr wrap="square">
            <a:spAutoFit/>
          </a:bodyPr>
          <a:lstStyle/>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Complete Intake and Determine Eligibility</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Maintain Documentation in the Database </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Locate and Secure Housing within Fair Market Rent (FMR)</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Coordinate Housing Inspections (Initial, and Annual)</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Provide CTS Assistance (Security Deposit, First Month’s Rent, Household Furnishings )- as the “Payer of Last Resort” </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Maintain Monthly and Quarterly Participant Contact</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Connect Participants with Community Resources</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Support Landlords and Resolve Barriers</a:t>
            </a:r>
          </a:p>
          <a:p>
            <a:pPr marL="342900" indent="-342900">
              <a:buFont typeface="Arial" panose="020B0604020202020204" pitchFamily="34" charset="0"/>
              <a:buChar char="•"/>
              <a:defRPr sz="2200">
                <a:solidFill>
                  <a:srgbClr val="323232"/>
                </a:solidFill>
              </a:defRPr>
            </a:pP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7</a:t>
            </a:r>
          </a:p>
        </p:txBody>
      </p:sp>
      <p:pic>
        <p:nvPicPr>
          <p:cNvPr id="6" name="Picture 5" descr="Texas Affordable Housing Specialist | HARConnect.com">
            <a:extLst>
              <a:ext uri="{FF2B5EF4-FFF2-40B4-BE49-F238E27FC236}">
                <a16:creationId xmlns:a16="http://schemas.microsoft.com/office/drawing/2014/main" id="{576C669F-9B5D-CD60-E4FB-EC3DE4A4A19B}"/>
              </a:ext>
            </a:extLst>
          </p:cNvPr>
          <p:cNvPicPr>
            <a:picLocks noChangeAspect="1"/>
          </p:cNvPicPr>
          <p:nvPr/>
        </p:nvPicPr>
        <p:blipFill>
          <a:blip r:embed="rId3"/>
          <a:stretch>
            <a:fillRect/>
          </a:stretch>
        </p:blipFill>
        <p:spPr>
          <a:xfrm>
            <a:off x="2593046" y="4791456"/>
            <a:ext cx="6210221" cy="18105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8E24AA"/>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Independent Living Specialist (ILS)</a:t>
            </a:r>
          </a:p>
        </p:txBody>
      </p:sp>
      <p:sp>
        <p:nvSpPr>
          <p:cNvPr id="3" name="Rounded Rectangle 2"/>
          <p:cNvSpPr/>
          <p:nvPr/>
        </p:nvSpPr>
        <p:spPr>
          <a:xfrm>
            <a:off x="365760" y="868680"/>
            <a:ext cx="164592" cy="5303520"/>
          </a:xfrm>
          <a:prstGeom prst="roundRect">
            <a:avLst/>
          </a:prstGeom>
          <a:solidFill>
            <a:srgbClr val="8E24AA"/>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868680"/>
            <a:ext cx="10597896" cy="3139321"/>
          </a:xfrm>
          <a:prstGeom prst="rect">
            <a:avLst/>
          </a:prstGeom>
          <a:noFill/>
        </p:spPr>
        <p:txBody>
          <a:bodyPr wrap="square">
            <a:spAutoFit/>
          </a:bodyPr>
          <a:lstStyle/>
          <a:p>
            <a:pPr marL="342900" indent="-342900">
              <a:buFont typeface="Arial" panose="020B0604020202020204" pitchFamily="34" charset="0"/>
              <a:buChar char="•"/>
              <a:defRPr sz="2200">
                <a:solidFill>
                  <a:srgbClr val="373737"/>
                </a:solidFill>
              </a:defRPr>
            </a:pPr>
            <a:r>
              <a:rPr lang="en-US" dirty="0">
                <a:latin typeface="Arial" panose="020B0604020202020204" pitchFamily="34" charset="0"/>
                <a:cs typeface="Arial" panose="020B0604020202020204" pitchFamily="34" charset="0"/>
              </a:rPr>
              <a:t>Assigned </a:t>
            </a:r>
            <a:r>
              <a:rPr lang="en-US" i="1" dirty="0">
                <a:latin typeface="Arial" panose="020B0604020202020204" pitchFamily="34" charset="0"/>
                <a:cs typeface="Arial" panose="020B0604020202020204" pitchFamily="34" charset="0"/>
              </a:rPr>
              <a:t>after </a:t>
            </a:r>
            <a:r>
              <a:rPr lang="en-US" dirty="0">
                <a:latin typeface="Arial" panose="020B0604020202020204" pitchFamily="34" charset="0"/>
                <a:cs typeface="Arial" panose="020B0604020202020204" pitchFamily="34" charset="0"/>
              </a:rPr>
              <a:t>Housing Approval</a:t>
            </a:r>
          </a:p>
          <a:p>
            <a:pPr>
              <a:defRPr sz="2200">
                <a:solidFill>
                  <a:srgbClr val="323232"/>
                </a:solidFill>
              </a:defRPr>
            </a:pPr>
            <a:r>
              <a:rPr lang="en-US" dirty="0">
                <a:latin typeface="Arial" panose="020B0604020202020204" pitchFamily="34" charset="0"/>
                <a:cs typeface="Arial" panose="020B0604020202020204" pitchFamily="34" charset="0"/>
              </a:rPr>
              <a:t>•   Review Participants’ History </a:t>
            </a:r>
          </a:p>
          <a:p>
            <a:pPr marL="342900" indent="-34290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Coordinate with TS &amp; HS</a:t>
            </a:r>
          </a:p>
          <a:p>
            <a:pPr>
              <a:defRPr sz="2200">
                <a:solidFill>
                  <a:srgbClr val="323232"/>
                </a:solidFill>
              </a:defRPr>
            </a:pPr>
            <a:r>
              <a:rPr lang="en-US" dirty="0">
                <a:latin typeface="Arial" panose="020B0604020202020204" pitchFamily="34" charset="0"/>
                <a:cs typeface="Arial" panose="020B0604020202020204" pitchFamily="34" charset="0"/>
              </a:rPr>
              <a:t>•   Facilitate the Individualized Service Plan (ISP)</a:t>
            </a:r>
          </a:p>
          <a:p>
            <a:pPr>
              <a:defRPr sz="2200">
                <a:solidFill>
                  <a:srgbClr val="373737"/>
                </a:solidFill>
              </a:defRPr>
            </a:pPr>
            <a:r>
              <a:rPr lang="en-US" dirty="0">
                <a:latin typeface="Arial" panose="020B0604020202020204" pitchFamily="34" charset="0"/>
                <a:cs typeface="Arial" panose="020B0604020202020204" pitchFamily="34" charset="0"/>
              </a:rPr>
              <a:t>•   Coordinate Community Services and Monitor Progress</a:t>
            </a:r>
          </a:p>
          <a:p>
            <a:pPr>
              <a:defRPr sz="2200">
                <a:solidFill>
                  <a:srgbClr val="373737"/>
                </a:solidFill>
              </a:defRPr>
            </a:pPr>
            <a:r>
              <a:rPr lang="en-US" dirty="0">
                <a:latin typeface="Arial" panose="020B0604020202020204" pitchFamily="34" charset="0"/>
                <a:cs typeface="Arial" panose="020B0604020202020204" pitchFamily="34" charset="0"/>
              </a:rPr>
              <a:t>•   Promote Independence through Ongoing Support</a:t>
            </a:r>
          </a:p>
          <a:p>
            <a:pPr>
              <a:defRPr sz="2200">
                <a:solidFill>
                  <a:srgbClr val="373737"/>
                </a:solidFill>
              </a:defRPr>
            </a:pPr>
            <a:r>
              <a:rPr lang="en-US" dirty="0">
                <a:latin typeface="Arial" panose="020B0604020202020204" pitchFamily="34" charset="0"/>
                <a:cs typeface="Arial" panose="020B0604020202020204" pitchFamily="34" charset="0"/>
              </a:rPr>
              <a:t>•   Promote Long-Term Stability</a:t>
            </a:r>
          </a:p>
          <a:p>
            <a:pPr>
              <a:defRPr sz="2200">
                <a:solidFill>
                  <a:srgbClr val="373737"/>
                </a:solidFill>
              </a:defRP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sz="2200">
                <a:solidFill>
                  <a:srgbClr val="373737"/>
                </a:solidFill>
              </a:defRPr>
            </a:pPr>
            <a:endParaRPr dirty="0">
              <a:latin typeface="Arial" panose="020B0604020202020204" pitchFamily="34" charset="0"/>
              <a:cs typeface="Arial" panose="020B0604020202020204" pitchFamily="34" charset="0"/>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8</a:t>
            </a:r>
          </a:p>
        </p:txBody>
      </p:sp>
      <p:pic>
        <p:nvPicPr>
          <p:cNvPr id="6" name="Picture 5" descr="Promoting Independence">
            <a:extLst>
              <a:ext uri="{FF2B5EF4-FFF2-40B4-BE49-F238E27FC236}">
                <a16:creationId xmlns:a16="http://schemas.microsoft.com/office/drawing/2014/main" id="{A037F76D-4314-F5CF-9991-7E7DADDBE094}"/>
              </a:ext>
            </a:extLst>
          </p:cNvPr>
          <p:cNvPicPr>
            <a:picLocks noChangeAspect="1"/>
          </p:cNvPicPr>
          <p:nvPr/>
        </p:nvPicPr>
        <p:blipFill>
          <a:blip r:embed="rId4"/>
          <a:stretch>
            <a:fillRect/>
          </a:stretch>
        </p:blipFill>
        <p:spPr>
          <a:xfrm>
            <a:off x="3431547" y="3538728"/>
            <a:ext cx="5328599" cy="2999232"/>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E9171C"/>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rPr dirty="0"/>
              <a:t>Motivational Interviewing</a:t>
            </a:r>
          </a:p>
        </p:txBody>
      </p:sp>
      <p:sp>
        <p:nvSpPr>
          <p:cNvPr id="3" name="Rounded Rectangle 2"/>
          <p:cNvSpPr/>
          <p:nvPr/>
        </p:nvSpPr>
        <p:spPr>
          <a:xfrm>
            <a:off x="365760" y="868680"/>
            <a:ext cx="164592" cy="5303520"/>
          </a:xfrm>
          <a:prstGeom prst="roundRect">
            <a:avLst/>
          </a:prstGeom>
          <a:solidFill>
            <a:srgbClr val="E9171C"/>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731520" y="868680"/>
            <a:ext cx="10305288" cy="4555093"/>
          </a:xfrm>
          <a:prstGeom prst="rect">
            <a:avLst/>
          </a:prstGeom>
          <a:noFill/>
        </p:spPr>
        <p:txBody>
          <a:bodyPr wrap="square">
            <a:spAutoFit/>
          </a:bodyPr>
          <a:lstStyle/>
          <a:p>
            <a:pPr algn="ctr">
              <a:defRPr sz="2200">
                <a:solidFill>
                  <a:srgbClr val="323232"/>
                </a:solidFill>
              </a:defRPr>
            </a:pPr>
            <a:r>
              <a:rPr lang="en-US" dirty="0">
                <a:latin typeface="Arial" panose="020B0604020202020204" pitchFamily="34" charset="0"/>
                <a:cs typeface="Arial" panose="020B0604020202020204" pitchFamily="34" charset="0"/>
              </a:rPr>
              <a:t>Helping Participants Discover Their Motivation for Change</a:t>
            </a:r>
          </a:p>
          <a:p>
            <a:pPr algn="ctr">
              <a:defRPr sz="2200">
                <a:solidFill>
                  <a:srgbClr val="323232"/>
                </a:solidFill>
              </a:defRP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Express Empathy</a:t>
            </a:r>
          </a:p>
          <a:p>
            <a:pPr marL="285750" indent="-28575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Develop Discrepancy</a:t>
            </a:r>
          </a:p>
          <a:p>
            <a:pPr marL="285750" indent="-28575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Evoke Hope &amp; Confidence to Support Self </a:t>
            </a:r>
          </a:p>
          <a:p>
            <a:pPr marL="285750" indent="-285750">
              <a:buFont typeface="Arial" panose="020B0604020202020204" pitchFamily="34" charset="0"/>
              <a:buChar char="•"/>
              <a:defRPr sz="2200">
                <a:solidFill>
                  <a:srgbClr val="323232"/>
                </a:solidFill>
              </a:defRPr>
            </a:pPr>
            <a:r>
              <a:rPr lang="en-US" dirty="0">
                <a:latin typeface="Arial" panose="020B0604020202020204" pitchFamily="34" charset="0"/>
                <a:cs typeface="Arial" panose="020B0604020202020204" pitchFamily="34" charset="0"/>
              </a:rPr>
              <a:t>Support Self-Efficacy</a:t>
            </a:r>
          </a:p>
          <a:p>
            <a:pPr>
              <a:defRPr sz="2200">
                <a:solidFill>
                  <a:srgbClr val="323232"/>
                </a:solidFill>
              </a:defRPr>
            </a:pPr>
            <a:endParaRPr lang="en-US" sz="1600" dirty="0">
              <a:latin typeface="Arial" panose="020B0604020202020204" pitchFamily="34" charset="0"/>
              <a:cs typeface="Arial" panose="020B0604020202020204" pitchFamily="34" charset="0"/>
            </a:endParaRPr>
          </a:p>
          <a:p>
            <a:pPr>
              <a:defRPr sz="2200">
                <a:solidFill>
                  <a:srgbClr val="323232"/>
                </a:solidFill>
              </a:defRPr>
            </a:pPr>
            <a:endParaRPr lang="en-US" sz="1600" dirty="0">
              <a:latin typeface="Arial" panose="020B0604020202020204" pitchFamily="34" charset="0"/>
              <a:cs typeface="Arial" panose="020B0604020202020204" pitchFamily="34" charset="0"/>
            </a:endParaRPr>
          </a:p>
          <a:p>
            <a:pPr>
              <a:defRPr sz="2200">
                <a:solidFill>
                  <a:srgbClr val="323232"/>
                </a:solidFill>
              </a:defRPr>
            </a:pPr>
            <a:endParaRPr lang="en-US" sz="1600" dirty="0">
              <a:latin typeface="Arial" panose="020B0604020202020204" pitchFamily="34" charset="0"/>
              <a:cs typeface="Arial" panose="020B0604020202020204" pitchFamily="34" charset="0"/>
            </a:endParaRPr>
          </a:p>
          <a:p>
            <a:pPr>
              <a:defRPr sz="2200">
                <a:solidFill>
                  <a:srgbClr val="323232"/>
                </a:solidFill>
              </a:defRPr>
            </a:pPr>
            <a:r>
              <a:rPr lang="en-US" sz="2400" u="sng" dirty="0">
                <a:latin typeface="Arial" panose="020B0604020202020204" pitchFamily="34" charset="0"/>
                <a:cs typeface="Arial" panose="020B0604020202020204" pitchFamily="34" charset="0"/>
              </a:rPr>
              <a:t>Key Skills: (OARS)</a:t>
            </a:r>
          </a:p>
          <a:p>
            <a:pPr>
              <a:defRPr sz="2200">
                <a:solidFill>
                  <a:srgbClr val="323232"/>
                </a:solidFill>
              </a:defRPr>
            </a:pPr>
            <a:r>
              <a:rPr lang="en-US" sz="2200" b="1" dirty="0">
                <a:latin typeface="Arial" panose="020B0604020202020204" pitchFamily="34" charset="0"/>
                <a:cs typeface="Arial" panose="020B0604020202020204" pitchFamily="34" charset="0"/>
              </a:rPr>
              <a:t>O</a:t>
            </a:r>
            <a:r>
              <a:rPr lang="en-US" sz="2200" dirty="0">
                <a:latin typeface="Arial" panose="020B0604020202020204" pitchFamily="34" charset="0"/>
                <a:cs typeface="Arial" panose="020B0604020202020204" pitchFamily="34" charset="0"/>
              </a:rPr>
              <a:t>pen-ended questions</a:t>
            </a:r>
          </a:p>
          <a:p>
            <a:pPr>
              <a:defRPr sz="2200">
                <a:solidFill>
                  <a:srgbClr val="323232"/>
                </a:solidFill>
              </a:defRPr>
            </a:pPr>
            <a:r>
              <a:rPr lang="en-US" sz="2200" b="1" dirty="0">
                <a:latin typeface="Arial" panose="020B0604020202020204" pitchFamily="34" charset="0"/>
                <a:cs typeface="Arial" panose="020B0604020202020204" pitchFamily="34" charset="0"/>
              </a:rPr>
              <a:t>A</a:t>
            </a:r>
            <a:r>
              <a:rPr lang="en-US" sz="2200" dirty="0">
                <a:latin typeface="Arial" panose="020B0604020202020204" pitchFamily="34" charset="0"/>
                <a:cs typeface="Arial" panose="020B0604020202020204" pitchFamily="34" charset="0"/>
              </a:rPr>
              <a:t>ffirmations </a:t>
            </a:r>
          </a:p>
          <a:p>
            <a:pPr>
              <a:defRPr sz="2200">
                <a:solidFill>
                  <a:srgbClr val="323232"/>
                </a:solidFill>
              </a:defRPr>
            </a:pPr>
            <a:r>
              <a:rPr lang="en-US" sz="2200" b="1" dirty="0">
                <a:latin typeface="Arial" panose="020B0604020202020204" pitchFamily="34" charset="0"/>
                <a:cs typeface="Arial" panose="020B0604020202020204" pitchFamily="34" charset="0"/>
              </a:rPr>
              <a:t>R</a:t>
            </a:r>
            <a:r>
              <a:rPr lang="en-US" sz="2200" dirty="0">
                <a:latin typeface="Arial" panose="020B0604020202020204" pitchFamily="34" charset="0"/>
                <a:cs typeface="Arial" panose="020B0604020202020204" pitchFamily="34" charset="0"/>
              </a:rPr>
              <a:t>eflective listening</a:t>
            </a:r>
          </a:p>
          <a:p>
            <a:pPr>
              <a:defRPr sz="2200">
                <a:solidFill>
                  <a:srgbClr val="323232"/>
                </a:solidFill>
              </a:defRPr>
            </a:pPr>
            <a:r>
              <a:rPr lang="en-US" sz="2200" b="1" dirty="0">
                <a:latin typeface="Arial" panose="020B0604020202020204" pitchFamily="34" charset="0"/>
                <a:cs typeface="Arial" panose="020B0604020202020204" pitchFamily="34" charset="0"/>
              </a:rPr>
              <a:t>S</a:t>
            </a:r>
            <a:r>
              <a:rPr lang="en-US" sz="2200" dirty="0">
                <a:latin typeface="Arial" panose="020B0604020202020204" pitchFamily="34" charset="0"/>
                <a:cs typeface="Arial" panose="020B0604020202020204" pitchFamily="34" charset="0"/>
              </a:rPr>
              <a:t>ummaries</a:t>
            </a: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11</a:t>
            </a:r>
          </a:p>
        </p:txBody>
      </p:sp>
      <p:pic>
        <p:nvPicPr>
          <p:cNvPr id="6" name="Picture 5" descr="What Is Motivational Interviewing? | Sandstone Care">
            <a:extLst>
              <a:ext uri="{FF2B5EF4-FFF2-40B4-BE49-F238E27FC236}">
                <a16:creationId xmlns:a16="http://schemas.microsoft.com/office/drawing/2014/main" id="{0D8AE714-A7E8-CDB8-3622-E62C98E795D1}"/>
              </a:ext>
            </a:extLst>
          </p:cNvPr>
          <p:cNvPicPr>
            <a:picLocks noChangeAspect="1"/>
          </p:cNvPicPr>
          <p:nvPr/>
        </p:nvPicPr>
        <p:blipFill>
          <a:blip r:embed="rId3"/>
          <a:stretch>
            <a:fillRect/>
          </a:stretch>
        </p:blipFill>
        <p:spPr>
          <a:xfrm>
            <a:off x="6095847" y="3520440"/>
            <a:ext cx="5468112" cy="304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009688"/>
          </a:solidFill>
          <a:ln>
            <a:solidFill>
              <a:srgbClr val="00968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Individualized Service Plans (ISP)</a:t>
            </a:r>
          </a:p>
        </p:txBody>
      </p:sp>
      <p:sp>
        <p:nvSpPr>
          <p:cNvPr id="3" name="Rounded Rectangle 2"/>
          <p:cNvSpPr/>
          <p:nvPr/>
        </p:nvSpPr>
        <p:spPr>
          <a:xfrm>
            <a:off x="365760" y="868680"/>
            <a:ext cx="164592" cy="5303520"/>
          </a:xfrm>
          <a:prstGeom prst="roundRect">
            <a:avLst/>
          </a:prstGeom>
          <a:solidFill>
            <a:srgbClr val="009688"/>
          </a:solidFill>
          <a:ln>
            <a:solidFill>
              <a:srgbClr val="00968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6869" y="843677"/>
            <a:ext cx="7457537" cy="5170646"/>
          </a:xfrm>
          <a:prstGeom prst="rect">
            <a:avLst/>
          </a:prstGeom>
          <a:noFill/>
        </p:spPr>
        <p:txBody>
          <a:bodyPr wrap="square">
            <a:spAutoFit/>
          </a:bodyPr>
          <a:lstStyle/>
          <a:p>
            <a:pPr algn="ctr">
              <a:defRPr sz="2200">
                <a:solidFill>
                  <a:srgbClr val="373737"/>
                </a:solidFill>
              </a:defRPr>
            </a:pPr>
            <a:r>
              <a:rPr dirty="0">
                <a:latin typeface="Arial" panose="020B0604020202020204" pitchFamily="34" charset="0"/>
                <a:cs typeface="Arial" panose="020B0604020202020204" pitchFamily="34" charset="0"/>
              </a:rPr>
              <a:t>An </a:t>
            </a:r>
            <a:r>
              <a:rPr lang="en-US" dirty="0">
                <a:latin typeface="Arial" panose="020B0604020202020204" pitchFamily="34" charset="0"/>
                <a:cs typeface="Arial" panose="020B0604020202020204" pitchFamily="34" charset="0"/>
              </a:rPr>
              <a:t>Individualized Service Plan (</a:t>
            </a:r>
            <a:r>
              <a:rPr dirty="0">
                <a:latin typeface="Arial" panose="020B0604020202020204" pitchFamily="34" charset="0"/>
                <a:cs typeface="Arial" panose="020B0604020202020204" pitchFamily="34" charset="0"/>
              </a:rPr>
              <a:t>ISP</a:t>
            </a:r>
            <a:r>
              <a:rPr lang="en-US" dirty="0">
                <a:latin typeface="Arial" panose="020B0604020202020204" pitchFamily="34" charset="0"/>
                <a:cs typeface="Arial" panose="020B0604020202020204" pitchFamily="34" charset="0"/>
              </a:rPr>
              <a:t>)- M</a:t>
            </a:r>
            <a:r>
              <a:rPr dirty="0">
                <a:latin typeface="Arial" panose="020B0604020202020204" pitchFamily="34" charset="0"/>
                <a:cs typeface="Arial" panose="020B0604020202020204" pitchFamily="34" charset="0"/>
              </a:rPr>
              <a:t>ore than</a:t>
            </a:r>
            <a:r>
              <a:rPr lang="en-US" dirty="0">
                <a:latin typeface="Arial" panose="020B0604020202020204" pitchFamily="34" charset="0"/>
                <a:cs typeface="Arial" panose="020B0604020202020204" pitchFamily="34" charset="0"/>
              </a:rPr>
              <a:t> just</a:t>
            </a:r>
            <a:r>
              <a:rPr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P</a:t>
            </a:r>
            <a:r>
              <a:rPr dirty="0">
                <a:latin typeface="Arial" panose="020B0604020202020204" pitchFamily="34" charset="0"/>
                <a:cs typeface="Arial" panose="020B0604020202020204" pitchFamily="34" charset="0"/>
              </a:rPr>
              <a:t>aperwork</a:t>
            </a:r>
          </a:p>
          <a:p>
            <a:pPr>
              <a:defRPr sz="2200">
                <a:solidFill>
                  <a:srgbClr val="373737"/>
                </a:solidFill>
              </a:defRPr>
            </a:pPr>
            <a:r>
              <a:rPr dirty="0">
                <a:latin typeface="Arial" panose="020B0604020202020204" pitchFamily="34" charset="0"/>
                <a:cs typeface="Arial" panose="020B0604020202020204" pitchFamily="34" charset="0"/>
              </a:rPr>
              <a:t>It is a </a:t>
            </a:r>
            <a:r>
              <a:rPr lang="en-US" dirty="0">
                <a:latin typeface="Arial" panose="020B0604020202020204" pitchFamily="34" charset="0"/>
                <a:cs typeface="Arial" panose="020B0604020202020204" pitchFamily="34" charset="0"/>
              </a:rPr>
              <a:t>R</a:t>
            </a:r>
            <a:r>
              <a:rPr dirty="0">
                <a:latin typeface="Arial" panose="020B0604020202020204" pitchFamily="34" charset="0"/>
                <a:cs typeface="Arial" panose="020B0604020202020204" pitchFamily="34" charset="0"/>
              </a:rPr>
              <a:t>oadmap </a:t>
            </a:r>
            <a:r>
              <a:rPr lang="en-US" dirty="0">
                <a:latin typeface="Arial" panose="020B0604020202020204" pitchFamily="34" charset="0"/>
                <a:cs typeface="Arial" panose="020B0604020202020204" pitchFamily="34" charset="0"/>
              </a:rPr>
              <a:t>B</a:t>
            </a:r>
            <a:r>
              <a:rPr dirty="0">
                <a:latin typeface="Arial" panose="020B0604020202020204" pitchFamily="34" charset="0"/>
                <a:cs typeface="Arial" panose="020B0604020202020204" pitchFamily="34" charset="0"/>
              </a:rPr>
              <a:t>uilt </a:t>
            </a:r>
            <a:r>
              <a:rPr lang="en-US" dirty="0">
                <a:latin typeface="Arial" panose="020B0604020202020204" pitchFamily="34" charset="0"/>
                <a:cs typeface="Arial" panose="020B0604020202020204" pitchFamily="34" charset="0"/>
              </a:rPr>
              <a:t>A</a:t>
            </a:r>
            <a:r>
              <a:rPr dirty="0">
                <a:latin typeface="Arial" panose="020B0604020202020204" pitchFamily="34" charset="0"/>
                <a:cs typeface="Arial" panose="020B0604020202020204" pitchFamily="34" charset="0"/>
              </a:rPr>
              <a:t>round:</a:t>
            </a:r>
          </a:p>
          <a:p>
            <a:pPr>
              <a:defRPr sz="2200">
                <a:solidFill>
                  <a:srgbClr val="373737"/>
                </a:solidFill>
              </a:defRPr>
            </a:pPr>
            <a:r>
              <a:rPr dirty="0">
                <a:latin typeface="Arial" panose="020B0604020202020204" pitchFamily="34" charset="0"/>
                <a:cs typeface="Arial" panose="020B0604020202020204" pitchFamily="34" charset="0"/>
              </a:rPr>
              <a:t>• Goals</a:t>
            </a:r>
          </a:p>
          <a:p>
            <a:pPr>
              <a:defRPr sz="2200">
                <a:solidFill>
                  <a:srgbClr val="373737"/>
                </a:solidFill>
              </a:defRPr>
            </a:pPr>
            <a:r>
              <a:rPr dirty="0">
                <a:latin typeface="Arial" panose="020B0604020202020204" pitchFamily="34" charset="0"/>
                <a:cs typeface="Arial" panose="020B0604020202020204" pitchFamily="34" charset="0"/>
              </a:rPr>
              <a:t>• Strengths</a:t>
            </a:r>
          </a:p>
          <a:p>
            <a:pPr>
              <a:defRPr sz="2200">
                <a:solidFill>
                  <a:srgbClr val="373737"/>
                </a:solidFill>
              </a:defRPr>
            </a:pPr>
            <a:r>
              <a:rPr dirty="0">
                <a:latin typeface="Arial" panose="020B0604020202020204" pitchFamily="34" charset="0"/>
                <a:cs typeface="Arial" panose="020B0604020202020204" pitchFamily="34" charset="0"/>
              </a:rPr>
              <a:t>• Needs</a:t>
            </a:r>
          </a:p>
          <a:p>
            <a:pPr>
              <a:defRPr sz="2200">
                <a:solidFill>
                  <a:srgbClr val="373737"/>
                </a:solidFill>
              </a:defRPr>
            </a:pPr>
            <a:r>
              <a:rPr dirty="0">
                <a:latin typeface="Arial" panose="020B0604020202020204" pitchFamily="34" charset="0"/>
                <a:cs typeface="Arial" panose="020B0604020202020204" pitchFamily="34" charset="0"/>
              </a:rPr>
              <a:t>• Preferences</a:t>
            </a:r>
          </a:p>
          <a:p>
            <a:pPr>
              <a:defRPr sz="2200">
                <a:solidFill>
                  <a:srgbClr val="373737"/>
                </a:solidFill>
              </a:defRPr>
            </a:pPr>
            <a:r>
              <a:rPr dirty="0">
                <a:latin typeface="Arial" panose="020B0604020202020204" pitchFamily="34" charset="0"/>
                <a:cs typeface="Arial" panose="020B0604020202020204" pitchFamily="34" charset="0"/>
              </a:rPr>
              <a:t>• Independence</a:t>
            </a:r>
            <a:endParaRPr lang="en-US" dirty="0">
              <a:latin typeface="Arial" panose="020B0604020202020204" pitchFamily="34" charset="0"/>
              <a:cs typeface="Arial" panose="020B0604020202020204" pitchFamily="34" charset="0"/>
            </a:endParaRPr>
          </a:p>
          <a:p>
            <a:pPr>
              <a:defRPr sz="2200">
                <a:solidFill>
                  <a:srgbClr val="373737"/>
                </a:solidFill>
              </a:defRPr>
            </a:pPr>
            <a:endParaRPr lang="en-US" dirty="0">
              <a:latin typeface="Arial" panose="020B0604020202020204" pitchFamily="34" charset="0"/>
              <a:cs typeface="Arial" panose="020B0604020202020204" pitchFamily="34" charset="0"/>
            </a:endParaRPr>
          </a:p>
          <a:p>
            <a:pPr>
              <a:defRPr sz="2200">
                <a:solidFill>
                  <a:srgbClr val="323232"/>
                </a:solidFill>
              </a:defRPr>
            </a:pPr>
            <a:r>
              <a:rPr lang="en-US" dirty="0">
                <a:latin typeface="Arial" panose="020B0604020202020204" pitchFamily="34" charset="0"/>
                <a:cs typeface="Arial" panose="020B0604020202020204" pitchFamily="34" charset="0"/>
              </a:rPr>
              <a:t>• Person-centered approach</a:t>
            </a:r>
          </a:p>
          <a:p>
            <a:pPr>
              <a:defRPr sz="2200">
                <a:solidFill>
                  <a:srgbClr val="323232"/>
                </a:solidFill>
              </a:defRPr>
            </a:pPr>
            <a:r>
              <a:rPr lang="en-US" dirty="0">
                <a:latin typeface="Arial" panose="020B0604020202020204" pitchFamily="34" charset="0"/>
                <a:cs typeface="Arial" panose="020B0604020202020204" pitchFamily="34" charset="0"/>
              </a:rPr>
              <a:t>• Focus on strengths, needs, preferences, and goals.</a:t>
            </a:r>
          </a:p>
          <a:p>
            <a:pPr>
              <a:defRPr sz="2200">
                <a:solidFill>
                  <a:srgbClr val="323232"/>
                </a:solidFill>
              </a:defRPr>
            </a:pPr>
            <a:r>
              <a:rPr lang="en-US" dirty="0">
                <a:latin typeface="Arial" panose="020B0604020202020204" pitchFamily="34" charset="0"/>
                <a:cs typeface="Arial" panose="020B0604020202020204" pitchFamily="34" charset="0"/>
              </a:rPr>
              <a:t>• Encourages participant choice and independence.</a:t>
            </a:r>
          </a:p>
          <a:p>
            <a:pPr>
              <a:defRPr sz="2200">
                <a:solidFill>
                  <a:srgbClr val="323232"/>
                </a:solidFill>
              </a:defRPr>
            </a:pPr>
            <a:r>
              <a:rPr lang="en-US" dirty="0">
                <a:latin typeface="Arial" panose="020B0604020202020204" pitchFamily="34" charset="0"/>
                <a:cs typeface="Arial" panose="020B0604020202020204" pitchFamily="34" charset="0"/>
              </a:rPr>
              <a:t>• Coordinates services and measurable outcomes.</a:t>
            </a:r>
          </a:p>
          <a:p>
            <a:pPr>
              <a:defRPr sz="2200">
                <a:solidFill>
                  <a:srgbClr val="323232"/>
                </a:solidFill>
              </a:defRPr>
            </a:pPr>
            <a:r>
              <a:rPr lang="en-US" dirty="0">
                <a:latin typeface="Arial" panose="020B0604020202020204" pitchFamily="34" charset="0"/>
                <a:cs typeface="Arial" panose="020B0604020202020204" pitchFamily="34" charset="0"/>
              </a:rPr>
              <a:t>• Supports long-term community integration. </a:t>
            </a:r>
          </a:p>
          <a:p>
            <a:pPr>
              <a:defRPr sz="2200">
                <a:solidFill>
                  <a:srgbClr val="373737"/>
                </a:solidFill>
              </a:defRPr>
            </a:pPr>
            <a:endParaRPr dirty="0">
              <a:latin typeface="Arial" panose="020B0604020202020204" pitchFamily="34" charset="0"/>
              <a:cs typeface="Arial" panose="020B0604020202020204" pitchFamily="34" charset="0"/>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10</a:t>
            </a:r>
          </a:p>
        </p:txBody>
      </p:sp>
      <p:pic>
        <p:nvPicPr>
          <p:cNvPr id="8" name="Picture 7" descr="Businessman Roadmap to Success , Illustration Concept. Career Path and Goal  Achievement Journey , Design. 73551727 Vector Art at Vecteezy">
            <a:extLst>
              <a:ext uri="{FF2B5EF4-FFF2-40B4-BE49-F238E27FC236}">
                <a16:creationId xmlns:a16="http://schemas.microsoft.com/office/drawing/2014/main" id="{0A780A1A-845E-9AB9-7294-B1AAFBC1DA9C}"/>
              </a:ext>
            </a:extLst>
          </p:cNvPr>
          <p:cNvPicPr>
            <a:picLocks noChangeAspect="1"/>
          </p:cNvPicPr>
          <p:nvPr/>
        </p:nvPicPr>
        <p:blipFill>
          <a:blip r:embed="rId3"/>
          <a:stretch>
            <a:fillRect/>
          </a:stretch>
        </p:blipFill>
        <p:spPr>
          <a:xfrm>
            <a:off x="7546363" y="2971800"/>
            <a:ext cx="4658313" cy="3429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8E24AA"/>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rPr lang="en-US" dirty="0"/>
              <a:t>The Case of John Franklin</a:t>
            </a:r>
          </a:p>
        </p:txBody>
      </p:sp>
      <p:sp>
        <p:nvSpPr>
          <p:cNvPr id="3" name="Rounded Rectangle 2"/>
          <p:cNvSpPr/>
          <p:nvPr/>
        </p:nvSpPr>
        <p:spPr>
          <a:xfrm>
            <a:off x="365760" y="868680"/>
            <a:ext cx="164592" cy="5303520"/>
          </a:xfrm>
          <a:prstGeom prst="roundRect">
            <a:avLst/>
          </a:prstGeom>
          <a:solidFill>
            <a:srgbClr val="8E24AA"/>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12</a:t>
            </a:r>
          </a:p>
        </p:txBody>
      </p:sp>
      <p:sp>
        <p:nvSpPr>
          <p:cNvPr id="7" name="TextBox 6">
            <a:extLst>
              <a:ext uri="{FF2B5EF4-FFF2-40B4-BE49-F238E27FC236}">
                <a16:creationId xmlns:a16="http://schemas.microsoft.com/office/drawing/2014/main" id="{6E3EC8E4-884D-E8A1-4877-0E4104C33C87}"/>
              </a:ext>
            </a:extLst>
          </p:cNvPr>
          <p:cNvSpPr txBox="1"/>
          <p:nvPr/>
        </p:nvSpPr>
        <p:spPr>
          <a:xfrm>
            <a:off x="1856232" y="978408"/>
            <a:ext cx="8961120" cy="4801314"/>
          </a:xfrm>
          <a:prstGeom prst="rect">
            <a:avLst/>
          </a:prstGeom>
          <a:noFill/>
        </p:spPr>
        <p:txBody>
          <a:bodyPr wrap="square" lIns="91440" tIns="45720" rIns="91440" bIns="45720" rtlCol="0" anchor="t">
            <a:spAutoFit/>
          </a:bodyPr>
          <a:lstStyle/>
          <a:p>
            <a:r>
              <a:rPr lang="en-US" dirty="0"/>
              <a:t>John Franklin  is 72-years-old  and has been living  in a Skilled Nursing Facility for the past 5 years. John works with an Open Doors-Transition Specialist (TS); and an Olmstead Housing Subsidy (OHS) -Housing Specialist (HS). John’s housing status is at “Admission to Housing”; and he and the HS have successfully located a unit and are ready to sign the lease.  Once the lease is signed, John will work with the HS to develop a CTS list for furniture, and household items and John and the  OHS program will begin paying their portions of rent (within the FMR). </a:t>
            </a:r>
          </a:p>
          <a:p>
            <a:r>
              <a:rPr lang="en-US" dirty="0"/>
              <a:t>The OHS program provides a 90-day transition period for John to move into his unit, and services must be set in place. John has a Care Manger assigned from his insurance plan. </a:t>
            </a:r>
          </a:p>
          <a:p>
            <a:r>
              <a:rPr lang="en-US" dirty="0"/>
              <a:t>Issues to address:</a:t>
            </a:r>
          </a:p>
          <a:p>
            <a:pPr marL="285750" indent="-285750">
              <a:buFont typeface="Arial"/>
              <a:buChar char="•"/>
            </a:pPr>
            <a:r>
              <a:rPr lang="en-US" dirty="0"/>
              <a:t>John utilizes a walker for mobility and will need to continue with Physical/ Occupational 	therapy; and locate a primary care physician to remain safe in the community. </a:t>
            </a:r>
            <a:endParaRPr lang="en-US" dirty="0">
              <a:ea typeface="Calibri"/>
              <a:cs typeface="Calibri"/>
            </a:endParaRPr>
          </a:p>
          <a:p>
            <a:pPr marL="285750" indent="-285750">
              <a:buFont typeface="Arial"/>
              <a:buChar char="•"/>
            </a:pPr>
            <a:r>
              <a:rPr lang="en-US" dirty="0"/>
              <a:t>John will need to reinstate his SSA benefits, obtain reliable transportation, and identify where the grocery stores , and pharmacies are located .  </a:t>
            </a:r>
            <a:endParaRPr lang="en-US" dirty="0">
              <a:ea typeface="Calibri"/>
              <a:cs typeface="Calibri"/>
            </a:endParaRPr>
          </a:p>
          <a:p>
            <a:pPr marL="285750" indent="-285750">
              <a:buFont typeface="Arial"/>
              <a:buChar char="•"/>
            </a:pPr>
            <a:r>
              <a:rPr lang="en-US" dirty="0"/>
              <a:t>John will become fully responsible for managing monthly bills, and actively communicating 	with the landlord regarding rent payments, and household repairs. </a:t>
            </a:r>
            <a:endParaRPr lang="en-US" dirty="0">
              <a:ea typeface="Calibri"/>
              <a:cs typeface="Calibri"/>
            </a:endParaRPr>
          </a:p>
          <a:p>
            <a:pPr marL="285750" indent="-285750">
              <a:buFont typeface="Arial"/>
              <a:buChar char="•"/>
            </a:pPr>
            <a:r>
              <a:rPr lang="en-US" dirty="0"/>
              <a:t>John would like to “meet new people” and become integrated in the community. </a:t>
            </a:r>
            <a:endParaRPr lang="en-US" dirty="0">
              <a:ea typeface="Calibri"/>
              <a:cs typeface="Calibri"/>
            </a:endParaRPr>
          </a:p>
          <a:p>
            <a:pPr marL="285750" indent="-285750">
              <a:buFont typeface="Arial"/>
              <a:buChar char="•"/>
            </a:pPr>
            <a:r>
              <a:rPr lang="en-US" dirty="0"/>
              <a:t>John’s  niece works during the week; and can assist on the weekends.</a:t>
            </a:r>
            <a:endParaRPr lang="en-US" dirty="0">
              <a:ea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62E7078C-72C8-411D-C1C0-351D1B3DC98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4FFE6A5-B008-1F71-4232-12CA411E6F04}"/>
              </a:ext>
            </a:extLst>
          </p:cNvPr>
          <p:cNvSpPr/>
          <p:nvPr/>
        </p:nvSpPr>
        <p:spPr>
          <a:xfrm>
            <a:off x="0" y="0"/>
            <a:ext cx="12191695" cy="594360"/>
          </a:xfrm>
          <a:prstGeom prst="rect">
            <a:avLst/>
          </a:prstGeom>
          <a:solidFill>
            <a:srgbClr val="8E24AA"/>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rPr lang="en-US" dirty="0"/>
              <a:t>Creating a Safe Transition </a:t>
            </a:r>
          </a:p>
        </p:txBody>
      </p:sp>
      <p:sp>
        <p:nvSpPr>
          <p:cNvPr id="3" name="Rounded Rectangle 2">
            <a:extLst>
              <a:ext uri="{FF2B5EF4-FFF2-40B4-BE49-F238E27FC236}">
                <a16:creationId xmlns:a16="http://schemas.microsoft.com/office/drawing/2014/main" id="{C06C5521-21EC-3452-8025-008BFC756837}"/>
              </a:ext>
            </a:extLst>
          </p:cNvPr>
          <p:cNvSpPr/>
          <p:nvPr/>
        </p:nvSpPr>
        <p:spPr>
          <a:xfrm>
            <a:off x="365760" y="868680"/>
            <a:ext cx="164592" cy="5303520"/>
          </a:xfrm>
          <a:prstGeom prst="roundRect">
            <a:avLst/>
          </a:prstGeom>
          <a:solidFill>
            <a:srgbClr val="8E24AA"/>
          </a:solidFill>
          <a:ln>
            <a:solidFill>
              <a:srgbClr val="8E24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8A832DBF-CAB1-535E-1EC2-5C8D49C84017}"/>
              </a:ext>
            </a:extLst>
          </p:cNvPr>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12</a:t>
            </a:r>
          </a:p>
        </p:txBody>
      </p:sp>
      <p:sp>
        <p:nvSpPr>
          <p:cNvPr id="4" name="TextBox 3">
            <a:extLst>
              <a:ext uri="{FF2B5EF4-FFF2-40B4-BE49-F238E27FC236}">
                <a16:creationId xmlns:a16="http://schemas.microsoft.com/office/drawing/2014/main" id="{22525C08-B239-F841-E72C-A019BE35CE2F}"/>
              </a:ext>
            </a:extLst>
          </p:cNvPr>
          <p:cNvSpPr txBox="1"/>
          <p:nvPr/>
        </p:nvSpPr>
        <p:spPr>
          <a:xfrm>
            <a:off x="1200839" y="1222871"/>
            <a:ext cx="10366872" cy="4524315"/>
          </a:xfrm>
          <a:prstGeom prst="rect">
            <a:avLst/>
          </a:prstGeom>
          <a:noFill/>
        </p:spPr>
        <p:txBody>
          <a:bodyPr wrap="square" rtlCol="0">
            <a:spAutoFit/>
          </a:bodyPr>
          <a:lstStyle/>
          <a:p>
            <a:pPr marL="342900" indent="-342900">
              <a:buFont typeface="+mj-lt"/>
              <a:buAutoNum type="arabicPeriod"/>
            </a:pPr>
            <a:r>
              <a:rPr lang="en-US" dirty="0">
                <a:latin typeface="Times New Roman" panose="02020603050405020304" pitchFamily="18" charset="0"/>
                <a:cs typeface="Times New Roman" panose="02020603050405020304" pitchFamily="18" charset="0"/>
              </a:rPr>
              <a:t>What services does the team foresee John </a:t>
            </a:r>
            <a:r>
              <a:rPr lang="en-US">
                <a:latin typeface="Times New Roman" panose="02020603050405020304" pitchFamily="18" charset="0"/>
                <a:cs typeface="Times New Roman" panose="02020603050405020304" pitchFamily="18" charset="0"/>
              </a:rPr>
              <a:t>will need </a:t>
            </a:r>
            <a:r>
              <a:rPr lang="en-US" dirty="0">
                <a:latin typeface="Times New Roman" panose="02020603050405020304" pitchFamily="18" charset="0"/>
                <a:cs typeface="Times New Roman" panose="02020603050405020304" pitchFamily="18" charset="0"/>
              </a:rPr>
              <a:t>in the community? And which specific community resource can satisfy these needs?</a:t>
            </a: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How will you connect with community providers, and work collaboratively? </a:t>
            </a: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What concerns or fears might be affecting John’s readiness to move?</a:t>
            </a:r>
            <a:endParaRPr lang="en-US" sz="3200" i="1"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What questions could we ask John to better understand his vision for community living? </a:t>
            </a:r>
            <a:endParaRPr lang="en-US" sz="3200" i="1"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What open-ended question could we ask John about his housing goals? </a:t>
            </a:r>
            <a:endParaRPr lang="en-US" sz="3200" i="1"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How could we use reflective listening if John's states he, is “afraid to handle living on his own”?</a:t>
            </a:r>
            <a:endParaRPr lang="en-US" sz="3200" i="1"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Who should work with John to reinstate SSA benefits?</a:t>
            </a:r>
            <a:r>
              <a:rPr lang="en-US" u="sng" dirty="0">
                <a:latin typeface="Times New Roman" panose="02020603050405020304" pitchFamily="18" charset="0"/>
                <a:cs typeface="Times New Roman" panose="02020603050405020304" pitchFamily="18" charset="0"/>
              </a:rPr>
              <a:t>￼</a:t>
            </a:r>
            <a:endParaRPr lang="en-US" sz="3200" i="1" u="sng"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What responsibilities should John take on himself?</a:t>
            </a: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How might John utilize natural supports </a:t>
            </a: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How can John increase community engagement and socialization?</a:t>
            </a:r>
          </a:p>
          <a:p>
            <a:pPr marL="342900" indent="-342900">
              <a:buFont typeface="+mj-lt"/>
              <a:buAutoNum type="arabicPeriod"/>
            </a:pPr>
            <a:r>
              <a:rPr lang="en-US" dirty="0">
                <a:latin typeface="Times New Roman" panose="02020603050405020304" pitchFamily="18" charset="0"/>
                <a:cs typeface="Times New Roman" panose="02020603050405020304" pitchFamily="18" charset="0"/>
              </a:rPr>
              <a:t>Name some goals within the ISP John may want to work on?</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WELLNESS</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HOUSING </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FINANICAL</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SOCIAL  </a:t>
            </a:r>
          </a:p>
        </p:txBody>
      </p:sp>
    </p:spTree>
    <p:extLst>
      <p:ext uri="{BB962C8B-B14F-4D97-AF65-F5344CB8AC3E}">
        <p14:creationId xmlns:p14="http://schemas.microsoft.com/office/powerpoint/2010/main" val="3815788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005C97"/>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Best Practices</a:t>
            </a:r>
          </a:p>
        </p:txBody>
      </p:sp>
      <p:sp>
        <p:nvSpPr>
          <p:cNvPr id="3" name="Rounded Rectangle 2"/>
          <p:cNvSpPr/>
          <p:nvPr/>
        </p:nvSpPr>
        <p:spPr>
          <a:xfrm>
            <a:off x="365760" y="868680"/>
            <a:ext cx="164592" cy="5303520"/>
          </a:xfrm>
          <a:prstGeom prst="roundRect">
            <a:avLst/>
          </a:prstGeom>
          <a:solidFill>
            <a:srgbClr val="005C97"/>
          </a:solidFill>
          <a:ln>
            <a:solidFill>
              <a:srgbClr val="005C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868680"/>
            <a:ext cx="8723376" cy="3477875"/>
          </a:xfrm>
          <a:prstGeom prst="rect">
            <a:avLst/>
          </a:prstGeom>
          <a:noFill/>
        </p:spPr>
        <p:txBody>
          <a:bodyPr wrap="square">
            <a:spAutoFit/>
          </a:bodyPr>
          <a:lstStyle/>
          <a:p>
            <a:pPr>
              <a:defRPr sz="2200">
                <a:solidFill>
                  <a:srgbClr val="373737"/>
                </a:solidFill>
              </a:defRPr>
            </a:pPr>
            <a:r>
              <a:rPr dirty="0">
                <a:latin typeface="Arial" panose="020B0604020202020204" pitchFamily="34" charset="0"/>
                <a:cs typeface="Arial" panose="020B0604020202020204" pitchFamily="34" charset="0"/>
              </a:rPr>
              <a:t>✔ Start </a:t>
            </a:r>
            <a:r>
              <a:rPr lang="en-US" dirty="0">
                <a:latin typeface="Arial" panose="020B0604020202020204" pitchFamily="34" charset="0"/>
                <a:cs typeface="Arial" panose="020B0604020202020204" pitchFamily="34" charset="0"/>
              </a:rPr>
              <a:t>Early P</a:t>
            </a:r>
            <a:r>
              <a:rPr dirty="0">
                <a:latin typeface="Arial" panose="020B0604020202020204" pitchFamily="34" charset="0"/>
                <a:cs typeface="Arial" panose="020B0604020202020204" pitchFamily="34" charset="0"/>
              </a:rPr>
              <a:t>lanning</a:t>
            </a:r>
            <a:endParaRPr lang="en-US" dirty="0">
              <a:latin typeface="Arial" panose="020B0604020202020204" pitchFamily="34" charset="0"/>
              <a:cs typeface="Arial" panose="020B0604020202020204" pitchFamily="34" charset="0"/>
            </a:endParaRPr>
          </a:p>
          <a:p>
            <a:pPr>
              <a:defRPr sz="2200">
                <a:solidFill>
                  <a:srgbClr val="373737"/>
                </a:solidFill>
              </a:defRPr>
            </a:pPr>
            <a:endParaRPr dirty="0">
              <a:latin typeface="Arial" panose="020B0604020202020204" pitchFamily="34" charset="0"/>
              <a:cs typeface="Arial" panose="020B0604020202020204" pitchFamily="34" charset="0"/>
            </a:endParaRPr>
          </a:p>
          <a:p>
            <a:pPr>
              <a:defRPr sz="2200">
                <a:solidFill>
                  <a:srgbClr val="373737"/>
                </a:solidFill>
              </a:defRPr>
            </a:pPr>
            <a:r>
              <a:rPr dirty="0">
                <a:latin typeface="Arial" panose="020B0604020202020204" pitchFamily="34" charset="0"/>
                <a:cs typeface="Arial" panose="020B0604020202020204" pitchFamily="34" charset="0"/>
              </a:rPr>
              <a:t>✔ Maintain </a:t>
            </a:r>
            <a:r>
              <a:rPr lang="en-US" dirty="0">
                <a:latin typeface="Arial" panose="020B0604020202020204" pitchFamily="34" charset="0"/>
                <a:cs typeface="Arial" panose="020B0604020202020204" pitchFamily="34" charset="0"/>
              </a:rPr>
              <a:t>C</a:t>
            </a:r>
            <a:r>
              <a:rPr dirty="0">
                <a:latin typeface="Arial" panose="020B0604020202020204" pitchFamily="34" charset="0"/>
                <a:cs typeface="Arial" panose="020B0604020202020204" pitchFamily="34" charset="0"/>
              </a:rPr>
              <a:t>ommunication</a:t>
            </a:r>
            <a:endParaRPr lang="en-US" dirty="0">
              <a:latin typeface="Arial" panose="020B0604020202020204" pitchFamily="34" charset="0"/>
              <a:cs typeface="Arial" panose="020B0604020202020204" pitchFamily="34" charset="0"/>
            </a:endParaRPr>
          </a:p>
          <a:p>
            <a:pPr>
              <a:defRPr sz="2200">
                <a:solidFill>
                  <a:srgbClr val="373737"/>
                </a:solidFill>
              </a:defRPr>
            </a:pPr>
            <a:endParaRPr dirty="0">
              <a:latin typeface="Arial" panose="020B0604020202020204" pitchFamily="34" charset="0"/>
              <a:cs typeface="Arial" panose="020B0604020202020204" pitchFamily="34" charset="0"/>
            </a:endParaRPr>
          </a:p>
          <a:p>
            <a:pPr>
              <a:defRPr sz="2200">
                <a:solidFill>
                  <a:srgbClr val="373737"/>
                </a:solidFill>
              </a:defRPr>
            </a:pPr>
            <a:r>
              <a:rPr dirty="0">
                <a:latin typeface="Arial" panose="020B0604020202020204" pitchFamily="34" charset="0"/>
                <a:cs typeface="Arial" panose="020B0604020202020204" pitchFamily="34" charset="0"/>
              </a:rPr>
              <a:t>✔ Empower </a:t>
            </a:r>
            <a:r>
              <a:rPr lang="en-US" dirty="0">
                <a:latin typeface="Arial" panose="020B0604020202020204" pitchFamily="34" charset="0"/>
                <a:cs typeface="Arial" panose="020B0604020202020204" pitchFamily="34" charset="0"/>
              </a:rPr>
              <a:t>P</a:t>
            </a:r>
            <a:r>
              <a:rPr dirty="0">
                <a:latin typeface="Arial" panose="020B0604020202020204" pitchFamily="34" charset="0"/>
                <a:cs typeface="Arial" panose="020B0604020202020204" pitchFamily="34" charset="0"/>
              </a:rPr>
              <a:t>articipant</a:t>
            </a:r>
            <a:r>
              <a:rPr lang="en-US" dirty="0">
                <a:latin typeface="Arial" panose="020B0604020202020204" pitchFamily="34" charset="0"/>
                <a:cs typeface="Arial" panose="020B0604020202020204" pitchFamily="34" charset="0"/>
              </a:rPr>
              <a:t>s’</a:t>
            </a:r>
            <a:r>
              <a:rPr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a:t>
            </a:r>
            <a:r>
              <a:rPr dirty="0">
                <a:latin typeface="Arial" panose="020B0604020202020204" pitchFamily="34" charset="0"/>
                <a:cs typeface="Arial" panose="020B0604020202020204" pitchFamily="34" charset="0"/>
              </a:rPr>
              <a:t>hoice</a:t>
            </a:r>
            <a:r>
              <a:rPr lang="en-US" dirty="0">
                <a:latin typeface="Arial" panose="020B0604020202020204" pitchFamily="34" charset="0"/>
                <a:cs typeface="Arial" panose="020B0604020202020204" pitchFamily="34" charset="0"/>
              </a:rPr>
              <a:t>s</a:t>
            </a:r>
          </a:p>
          <a:p>
            <a:pPr>
              <a:defRPr sz="2200">
                <a:solidFill>
                  <a:srgbClr val="373737"/>
                </a:solidFill>
              </a:defRPr>
            </a:pPr>
            <a:endParaRPr dirty="0">
              <a:latin typeface="Arial" panose="020B0604020202020204" pitchFamily="34" charset="0"/>
              <a:cs typeface="Arial" panose="020B0604020202020204" pitchFamily="34" charset="0"/>
            </a:endParaRPr>
          </a:p>
          <a:p>
            <a:pPr>
              <a:defRPr sz="2200">
                <a:solidFill>
                  <a:srgbClr val="373737"/>
                </a:solidFill>
              </a:defRPr>
            </a:pPr>
            <a:r>
              <a:rPr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Proactively </a:t>
            </a:r>
            <a:r>
              <a:rPr dirty="0">
                <a:latin typeface="Arial" panose="020B0604020202020204" pitchFamily="34" charset="0"/>
                <a:cs typeface="Arial" panose="020B0604020202020204" pitchFamily="34" charset="0"/>
              </a:rPr>
              <a:t>Address </a:t>
            </a:r>
            <a:r>
              <a:rPr lang="en-US" dirty="0">
                <a:latin typeface="Arial" panose="020B0604020202020204" pitchFamily="34" charset="0"/>
                <a:cs typeface="Arial" panose="020B0604020202020204" pitchFamily="34" charset="0"/>
              </a:rPr>
              <a:t>B</a:t>
            </a:r>
            <a:r>
              <a:rPr dirty="0">
                <a:latin typeface="Arial" panose="020B0604020202020204" pitchFamily="34" charset="0"/>
                <a:cs typeface="Arial" panose="020B0604020202020204" pitchFamily="34" charset="0"/>
              </a:rPr>
              <a:t>arriers</a:t>
            </a:r>
            <a:endParaRPr lang="en-US" dirty="0">
              <a:latin typeface="Arial" panose="020B0604020202020204" pitchFamily="34" charset="0"/>
              <a:cs typeface="Arial" panose="020B0604020202020204" pitchFamily="34" charset="0"/>
            </a:endParaRPr>
          </a:p>
          <a:p>
            <a:pPr>
              <a:defRPr sz="2200">
                <a:solidFill>
                  <a:srgbClr val="373737"/>
                </a:solidFill>
              </a:defRPr>
            </a:pPr>
            <a:endParaRPr dirty="0">
              <a:latin typeface="Arial" panose="020B0604020202020204" pitchFamily="34" charset="0"/>
              <a:cs typeface="Arial" panose="020B0604020202020204" pitchFamily="34" charset="0"/>
            </a:endParaRPr>
          </a:p>
          <a:p>
            <a:pPr>
              <a:defRPr sz="2200">
                <a:solidFill>
                  <a:srgbClr val="373737"/>
                </a:solidFill>
              </a:defRPr>
            </a:pPr>
            <a:r>
              <a:rPr dirty="0">
                <a:latin typeface="Arial" panose="020B0604020202020204" pitchFamily="34" charset="0"/>
                <a:cs typeface="Arial" panose="020B0604020202020204" pitchFamily="34" charset="0"/>
              </a:rPr>
              <a:t>✔ Celebrate </a:t>
            </a:r>
            <a:r>
              <a:rPr lang="en-US" dirty="0">
                <a:latin typeface="Arial" panose="020B0604020202020204" pitchFamily="34" charset="0"/>
                <a:cs typeface="Arial" panose="020B0604020202020204" pitchFamily="34" charset="0"/>
              </a:rPr>
              <a:t>M</a:t>
            </a:r>
            <a:r>
              <a:rPr dirty="0">
                <a:latin typeface="Arial" panose="020B0604020202020204" pitchFamily="34" charset="0"/>
                <a:cs typeface="Arial" panose="020B0604020202020204" pitchFamily="34" charset="0"/>
              </a:rPr>
              <a:t>ilestones</a:t>
            </a:r>
            <a:endParaRPr lang="en-US" dirty="0">
              <a:latin typeface="Arial" panose="020B0604020202020204" pitchFamily="34" charset="0"/>
              <a:cs typeface="Arial" panose="020B0604020202020204" pitchFamily="34" charset="0"/>
            </a:endParaRPr>
          </a:p>
          <a:p>
            <a:pPr>
              <a:defRPr sz="2200">
                <a:solidFill>
                  <a:srgbClr val="373737"/>
                </a:solidFill>
              </a:defRPr>
            </a:pPr>
            <a:endParaRPr dirty="0">
              <a:latin typeface="Arial" panose="020B0604020202020204" pitchFamily="34" charset="0"/>
              <a:cs typeface="Arial" panose="020B0604020202020204" pitchFamily="34" charset="0"/>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13</a:t>
            </a:r>
          </a:p>
        </p:txBody>
      </p:sp>
      <p:pic>
        <p:nvPicPr>
          <p:cNvPr id="6" name="Picture 5" descr="Best Practices Sign Stock Illustration - Download Image Now - Badge, Best  Practice - Phrase, Business - iStock">
            <a:extLst>
              <a:ext uri="{FF2B5EF4-FFF2-40B4-BE49-F238E27FC236}">
                <a16:creationId xmlns:a16="http://schemas.microsoft.com/office/drawing/2014/main" id="{752B789C-F90E-FF45-7BC5-CA91F61C24F7}"/>
              </a:ext>
            </a:extLst>
          </p:cNvPr>
          <p:cNvPicPr>
            <a:picLocks noChangeAspect="1"/>
          </p:cNvPicPr>
          <p:nvPr/>
        </p:nvPicPr>
        <p:blipFill>
          <a:blip r:embed="rId3"/>
          <a:stretch>
            <a:fillRect/>
          </a:stretch>
        </p:blipFill>
        <p:spPr>
          <a:xfrm>
            <a:off x="7587996" y="2607617"/>
            <a:ext cx="3733800" cy="374609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94360"/>
          </a:xfrm>
          <a:prstGeom prst="rect">
            <a:avLst/>
          </a:prstGeom>
          <a:solidFill>
            <a:srgbClr val="FF9800"/>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Questions</a:t>
            </a:r>
          </a:p>
        </p:txBody>
      </p:sp>
      <p:sp>
        <p:nvSpPr>
          <p:cNvPr id="3" name="Rounded Rectangle 2"/>
          <p:cNvSpPr/>
          <p:nvPr/>
        </p:nvSpPr>
        <p:spPr>
          <a:xfrm>
            <a:off x="365760" y="868680"/>
            <a:ext cx="164592" cy="5303520"/>
          </a:xfrm>
          <a:prstGeom prst="roundRect">
            <a:avLst/>
          </a:prstGeom>
          <a:solidFill>
            <a:srgbClr val="FF9800"/>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15</a:t>
            </a:r>
          </a:p>
        </p:txBody>
      </p:sp>
      <p:pic>
        <p:nvPicPr>
          <p:cNvPr id="6" name="Picture 5" descr="Questions, not Statements!">
            <a:extLst>
              <a:ext uri="{FF2B5EF4-FFF2-40B4-BE49-F238E27FC236}">
                <a16:creationId xmlns:a16="http://schemas.microsoft.com/office/drawing/2014/main" id="{1205FE4D-9DA2-2B72-1007-1EB60E68182F}"/>
              </a:ext>
            </a:extLst>
          </p:cNvPr>
          <p:cNvPicPr>
            <a:picLocks noChangeAspect="1"/>
          </p:cNvPicPr>
          <p:nvPr/>
        </p:nvPicPr>
        <p:blipFill>
          <a:blip r:embed="rId3"/>
          <a:stretch>
            <a:fillRect/>
          </a:stretch>
        </p:blipFill>
        <p:spPr>
          <a:xfrm>
            <a:off x="1417321" y="1289304"/>
            <a:ext cx="8613648" cy="433425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233CEB4D-F343-F1C8-2DE2-EDB74EBACB6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3885D1-558E-6DA0-F433-B871E44CEE64}"/>
              </a:ext>
            </a:extLst>
          </p:cNvPr>
          <p:cNvSpPr/>
          <p:nvPr/>
        </p:nvSpPr>
        <p:spPr>
          <a:xfrm>
            <a:off x="0" y="0"/>
            <a:ext cx="12191695" cy="594360"/>
          </a:xfrm>
          <a:prstGeom prst="rect">
            <a:avLst/>
          </a:prstGeom>
          <a:solidFill>
            <a:srgbClr val="FF9800"/>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defRPr>
            </a:pPr>
            <a:r>
              <a:t>Questions</a:t>
            </a:r>
          </a:p>
        </p:txBody>
      </p:sp>
      <p:sp>
        <p:nvSpPr>
          <p:cNvPr id="3" name="Rounded Rectangle 2">
            <a:extLst>
              <a:ext uri="{FF2B5EF4-FFF2-40B4-BE49-F238E27FC236}">
                <a16:creationId xmlns:a16="http://schemas.microsoft.com/office/drawing/2014/main" id="{BEDE0C58-86A2-9F91-2D31-D28826FD146E}"/>
              </a:ext>
            </a:extLst>
          </p:cNvPr>
          <p:cNvSpPr/>
          <p:nvPr/>
        </p:nvSpPr>
        <p:spPr>
          <a:xfrm>
            <a:off x="365760" y="868680"/>
            <a:ext cx="164592" cy="5303520"/>
          </a:xfrm>
          <a:prstGeom prst="roundRect">
            <a:avLst/>
          </a:prstGeom>
          <a:solidFill>
            <a:srgbClr val="FF9800"/>
          </a:solidFill>
          <a:ln>
            <a:solidFill>
              <a:srgbClr val="FF98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DBD8F14E-83FB-7C62-EB63-D3507E29D7B9}"/>
              </a:ext>
            </a:extLst>
          </p:cNvPr>
          <p:cNvSpPr txBox="1"/>
          <p:nvPr/>
        </p:nvSpPr>
        <p:spPr>
          <a:xfrm>
            <a:off x="731520" y="868680"/>
            <a:ext cx="184731" cy="1107996"/>
          </a:xfrm>
          <a:prstGeom prst="rect">
            <a:avLst/>
          </a:prstGeom>
          <a:noFill/>
        </p:spPr>
        <p:txBody>
          <a:bodyPr wrap="none">
            <a:spAutoFit/>
          </a:bodyPr>
          <a:lstStyle/>
          <a:p>
            <a:pPr>
              <a:defRPr sz="2200">
                <a:solidFill>
                  <a:srgbClr val="373737"/>
                </a:solidFill>
              </a:defRPr>
            </a:pPr>
            <a:endParaRPr dirty="0">
              <a:latin typeface="Arial" panose="020B0604020202020204" pitchFamily="34" charset="0"/>
              <a:cs typeface="Arial" panose="020B0604020202020204" pitchFamily="34" charset="0"/>
            </a:endParaRPr>
          </a:p>
          <a:p>
            <a:pPr>
              <a:defRPr sz="2200">
                <a:solidFill>
                  <a:srgbClr val="373737"/>
                </a:solidFill>
              </a:defRPr>
            </a:pPr>
            <a:endParaRPr dirty="0">
              <a:latin typeface="Arial" panose="020B0604020202020204" pitchFamily="34" charset="0"/>
              <a:cs typeface="Arial" panose="020B0604020202020204" pitchFamily="34" charset="0"/>
            </a:endParaRPr>
          </a:p>
          <a:p>
            <a:pPr>
              <a:defRPr sz="2200">
                <a:solidFill>
                  <a:srgbClr val="373737"/>
                </a:solidFill>
              </a:defRPr>
            </a:pPr>
            <a:endParaRPr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9635938-EDFE-468E-46C5-C434F6A2EDFA}"/>
              </a:ext>
            </a:extLst>
          </p:cNvPr>
          <p:cNvSpPr txBox="1"/>
          <p:nvPr/>
        </p:nvSpPr>
        <p:spPr>
          <a:xfrm>
            <a:off x="9875520" y="6400800"/>
            <a:ext cx="2011680" cy="274320"/>
          </a:xfrm>
          <a:prstGeom prst="rect">
            <a:avLst/>
          </a:prstGeom>
          <a:noFill/>
        </p:spPr>
        <p:txBody>
          <a:bodyPr wrap="none">
            <a:spAutoFit/>
          </a:bodyPr>
          <a:lstStyle/>
          <a:p>
            <a:pPr algn="r">
              <a:defRPr sz="1200">
                <a:solidFill>
                  <a:srgbClr val="787878"/>
                </a:solidFill>
              </a:defRPr>
            </a:pPr>
            <a:r>
              <a:t>15</a:t>
            </a:r>
          </a:p>
        </p:txBody>
      </p:sp>
      <p:pic>
        <p:nvPicPr>
          <p:cNvPr id="7" name="Picture 6" descr="Blue Ink Thank You Card | Blue script thank you, Elegant thank you message,  Gratitude note">
            <a:extLst>
              <a:ext uri="{FF2B5EF4-FFF2-40B4-BE49-F238E27FC236}">
                <a16:creationId xmlns:a16="http://schemas.microsoft.com/office/drawing/2014/main" id="{D19339F7-EBC5-07D6-0611-0CA12A299CA1}"/>
              </a:ext>
            </a:extLst>
          </p:cNvPr>
          <p:cNvPicPr>
            <a:picLocks noChangeAspect="1"/>
          </p:cNvPicPr>
          <p:nvPr/>
        </p:nvPicPr>
        <p:blipFill>
          <a:blip r:embed="rId3"/>
          <a:stretch>
            <a:fillRect/>
          </a:stretch>
        </p:blipFill>
        <p:spPr>
          <a:xfrm>
            <a:off x="2590647" y="1595437"/>
            <a:ext cx="7010400" cy="3667125"/>
          </a:xfrm>
          <a:prstGeom prst="rect">
            <a:avLst/>
          </a:prstGeom>
        </p:spPr>
      </p:pic>
    </p:spTree>
    <p:extLst>
      <p:ext uri="{BB962C8B-B14F-4D97-AF65-F5344CB8AC3E}">
        <p14:creationId xmlns:p14="http://schemas.microsoft.com/office/powerpoint/2010/main" val="3724051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C72C77EE0F954C8D5D00746E53AD24" ma:contentTypeVersion="16" ma:contentTypeDescription="Create a new document." ma:contentTypeScope="" ma:versionID="596d82be994cb7f436810ba0357ecba3">
  <xsd:schema xmlns:xsd="http://www.w3.org/2001/XMLSchema" xmlns:xs="http://www.w3.org/2001/XMLSchema" xmlns:p="http://schemas.microsoft.com/office/2006/metadata/properties" xmlns:ns2="726fc28a-e33e-464f-86b4-f346c3f1feca" xmlns:ns3="ab5ad5df-cae6-4ae9-9dd3-da17ebb01dd7" targetNamespace="http://schemas.microsoft.com/office/2006/metadata/properties" ma:root="true" ma:fieldsID="1269d4990ea29160d667ccdaa52f7ea1" ns2:_="" ns3:_="">
    <xsd:import namespace="726fc28a-e33e-464f-86b4-f346c3f1feca"/>
    <xsd:import namespace="ab5ad5df-cae6-4ae9-9dd3-da17ebb01d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6fc28a-e33e-464f-86b4-f346c3f1f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188a3d1-4a74-4b86-8fd8-1df873d70d0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5ad5df-cae6-4ae9-9dd3-da17ebb01d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d465430e-b2dc-4bcb-b9fc-88b37082bf2e}" ma:internalName="TaxCatchAll" ma:showField="CatchAllData" ma:web="ab5ad5df-cae6-4ae9-9dd3-da17ebb01d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b5ad5df-cae6-4ae9-9dd3-da17ebb01dd7" xsi:nil="true"/>
    <lcf76f155ced4ddcb4097134ff3c332f xmlns="726fc28a-e33e-464f-86b4-f346c3f1fec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8259555-BE14-42DB-B5D8-8B4A1CDFAE16}"/>
</file>

<file path=customXml/itemProps2.xml><?xml version="1.0" encoding="utf-8"?>
<ds:datastoreItem xmlns:ds="http://schemas.openxmlformats.org/officeDocument/2006/customXml" ds:itemID="{87C27CEB-E275-49EC-AC54-59F8C662E221}"/>
</file>

<file path=customXml/itemProps3.xml><?xml version="1.0" encoding="utf-8"?>
<ds:datastoreItem xmlns:ds="http://schemas.openxmlformats.org/officeDocument/2006/customXml" ds:itemID="{C2E73376-8F2D-4AD9-ACAE-A24541F004F9}"/>
</file>

<file path=docProps/app.xml><?xml version="1.0" encoding="utf-8"?>
<Properties xmlns="http://schemas.openxmlformats.org/officeDocument/2006/extended-properties" xmlns:vt="http://schemas.openxmlformats.org/officeDocument/2006/docPropsVTypes">
  <TotalTime>1027</TotalTime>
  <Words>3098</Words>
  <Application>Microsoft Office PowerPoint</Application>
  <PresentationFormat>Widescreen</PresentationFormat>
  <Paragraphs>264</Paragraphs>
  <Slides>17</Slides>
  <Notes>17</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Calibri</vt:lpstr>
      <vt:lpstr>Times New Roman</vt:lpstr>
      <vt:lpstr>Wingdings</vt:lpstr>
      <vt:lpstr>Office Theme</vt:lpstr>
      <vt:lpstr>INTRODUCTION- NYAIL STAFF</vt:lpstr>
      <vt:lpstr>PowerPoint Presentation</vt:lpstr>
      <vt:lpstr>The Olmstead Decision Explained </vt:lpstr>
      <vt:lpstr>• Promotes Independence and Dignity • Improves Quality of Life • Reduces Institutional Reliance • Connects Individuals to Meaningful Community Supports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Andria Miller</dc:creator>
  <cp:keywords/>
  <dc:description>generated using python-pptx</dc:description>
  <cp:lastModifiedBy>Nancy Huston</cp:lastModifiedBy>
  <cp:revision>103</cp:revision>
  <dcterms:created xsi:type="dcterms:W3CDTF">2013-01-27T09:14:16Z</dcterms:created>
  <dcterms:modified xsi:type="dcterms:W3CDTF">2026-09-25T18:57:25Z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0x010100C1C72C77EE0F954C8D5D00746E53AD24</vt:lpwstr>
  </property>
</Properties>
</file>