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30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" name="Google Shape;2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Personal intro: career start in nursing homes, what COVID showed me about how older adults are cared for, and why I started Home and Happy in 2022.</a:t>
            </a:r>
            <a:endParaRPr/>
          </a:p>
        </p:txBody>
      </p:sp>
      <p:sp>
        <p:nvSpPr>
          <p:cNvPr id="23" name="Google Shape;2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There is no doubt medication saves lives. Some things we cannot control — chronic disease, traumatic events, cancer, genetics. But for metabolic syndrome, medication has become the default first line of defense.</a:t>
            </a:r>
            <a:endParaRPr/>
          </a:p>
        </p:txBody>
      </p:sp>
      <p:sp>
        <p:nvSpPr>
          <p:cNvPr id="71" name="Google Shape;7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Over the last 10 years: at least 1 prescription 44% → 48%; 2 or more 25% → 31%; 5 or more 6% → 11%. Daily dose of prescription medicine up 13% in the past 5 years.</a:t>
            </a:r>
            <a:endParaRPr/>
          </a:p>
        </p:txBody>
      </p:sp>
      <p:sp>
        <p:nvSpPr>
          <p:cNvPr id="89" name="Google Shape;8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CDC and AHA asked why people don’t exercise- PTs can help with all of them!</a:t>
            </a:r>
            <a:endParaRPr/>
          </a:p>
        </p:txBody>
      </p:sp>
      <p:sp>
        <p:nvSpPr>
          <p:cNvPr id="160" name="Google Shape;16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Full citations are on the reference slides at the end. Hypertension: 5 reviews, acute and long-term, light to vigorous exercise. Lipids: 3 reviews incl. menopausal women. T2D: 6 reviews on insulin tolerance and glucose regulation.</a:t>
            </a:r>
            <a:endParaRPr/>
          </a:p>
        </p:txBody>
      </p:sp>
      <p:sp>
        <p:nvSpPr>
          <p:cNvPr id="175" name="Google Shape;1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7350183524e9b702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h7350183524e9b702_1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h7350183524e9b702_1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1997 was the last time the Medicare payment threshold for therapy disciplines was reviewed. In that draft, a missing comma in the list of OT, PT and SLP grouped PT and SLP under one shared cap per year, while OT got its own.</a:t>
            </a:r>
            <a:endParaRPr/>
          </a:p>
        </p:txBody>
      </p:sp>
      <p:sp>
        <p:nvSpPr>
          <p:cNvPr id="279" name="Google Shape;27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Change in reimbursement for PTAs too. This should not be happening to Medicare pts</a:t>
            </a:r>
            <a:endParaRPr/>
          </a:p>
        </p:txBody>
      </p:sp>
      <p:sp>
        <p:nvSpPr>
          <p:cNvPr id="297" name="Google Shape;29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Therapy visits dropped the most. PT, OT and speech visits together fell from </a:t>
            </a:r>
            <a:r>
              <a:rPr lang="en-US" sz="1100" b="1">
                <a:latin typeface="Arial"/>
                <a:ea typeface="Arial"/>
                <a:cs typeface="Arial"/>
                <a:sym typeface="Arial"/>
              </a:rPr>
              <a:t>4.9 to 3.8 per period between 2019 and 2024</a:t>
            </a:r>
            <a:r>
              <a:rPr lang="en-US">
                <a:latin typeface="Arial"/>
                <a:ea typeface="Arial"/>
                <a:cs typeface="Arial"/>
                <a:sym typeface="Arial"/>
              </a:rPr>
              <a:t>, a drop of about 22%. Skilled nursing went from 4.6 to 4.1. MedPAC also notes therapy visits fell almost 20% in 2020 alone. That was the first year of Medicare's new home health payment system (PDGM).</a:t>
            </a:r>
            <a:endParaRPr/>
          </a:p>
        </p:txBody>
      </p:sp>
      <p:sp>
        <p:nvSpPr>
          <p:cNvPr id="322" name="Google Shape;32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Jimmo v. Sebelius (settled 2013) confirmed coverage can continue without significant or fast improvement, which created maintenance care in PT. It did not clarify what Medicare deems "skilled."</a:t>
            </a:r>
            <a:endParaRPr/>
          </a:p>
        </p:txBody>
      </p:sp>
      <p:sp>
        <p:nvSpPr>
          <p:cNvPr id="365" name="Google Shape;365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Founded in 2022 by Dr. Dana Robbins, PT, DPT after years working in hospital and rehab settings. Everything is free for adults 65+ in Erie and Niagara County.</a:t>
            </a:r>
            <a:endParaRPr/>
          </a:p>
        </p:txBody>
      </p:sp>
      <p:sp>
        <p:nvSpPr>
          <p:cNvPr id="427" name="Google Shape;42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9" name="Google Shape;47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7" name="Google Shape;48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2A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SEPTEMBER 30, 2026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548640" y="1051560"/>
            <a:ext cx="804672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Movement Is Medicine.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Movement Is Independence.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548640" y="2697480"/>
            <a:ext cx="80467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Confronting the system that under-doses movement in older adults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/>
          <p:nvPr/>
        </p:nvSpPr>
        <p:spPr>
          <a:xfrm>
            <a:off x="548640" y="3703320"/>
            <a:ext cx="80467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Dana Robbins, PT, DPT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Founder and Executive Director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Home and Happy Inc.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@drdanadpt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291840" y="3968496"/>
            <a:ext cx="457200" cy="4572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3291840" y="3346704"/>
            <a:ext cx="457200" cy="4572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ABOUT ME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Dana Robbins, PT, DPT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 txBox="1"/>
          <p:nvPr/>
        </p:nvSpPr>
        <p:spPr>
          <a:xfrm>
            <a:off x="3291840" y="1316885"/>
            <a:ext cx="53949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Doctor of Physical Therapy  </a:t>
            </a:r>
            <a:endParaRPr b="1">
              <a:solidFill>
                <a:srgbClr val="B9531B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Founder and Executive Director, Home and Happy Inc. </a:t>
            </a:r>
            <a:endParaRPr b="1">
              <a:solidFill>
                <a:srgbClr val="B9531B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B9531B"/>
                </a:solidFill>
              </a:rPr>
              <a:t>Owner of Buffalo Health and Fitness </a:t>
            </a:r>
            <a:endParaRPr b="1">
              <a:solidFill>
                <a:srgbClr val="B9531B"/>
              </a:solidFill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3291840" y="2103120"/>
            <a:ext cx="457200" cy="4572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 txBox="1"/>
          <p:nvPr/>
        </p:nvSpPr>
        <p:spPr>
          <a:xfrm>
            <a:off x="3828425" y="2724906"/>
            <a:ext cx="4800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Started my career in nursing homes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Working across facilities during COVID showed me the gaps in care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3291840" y="2724912"/>
            <a:ext cx="457200" cy="4572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0725" y="3465571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3828425" y="3346711"/>
            <a:ext cx="4800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Founded Home and Happy in 2022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Helping older adults in Erie and Niagara County age in place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712" y="4087351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/>
          <p:nvPr/>
        </p:nvSpPr>
        <p:spPr>
          <a:xfrm>
            <a:off x="3828425" y="3968503"/>
            <a:ext cx="4800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1F1F1F"/>
                </a:solidFill>
              </a:rPr>
              <a:t>Buffalo Health and Fitness in 2024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66666"/>
                </a:solidFill>
              </a:rPr>
              <a:t>Cash-based setting working one on one with women and the aging population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712" y="2221993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 txBox="1"/>
          <p:nvPr/>
        </p:nvSpPr>
        <p:spPr>
          <a:xfrm>
            <a:off x="3828425" y="2048220"/>
            <a:ext cx="4800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1F1F1F"/>
                </a:solidFill>
              </a:rPr>
              <a:t>Duquesne University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66666"/>
                </a:solidFill>
              </a:rPr>
              <a:t>Bachelor of Science | Biology and Health Science | 2017</a:t>
            </a:r>
            <a:endParaRPr sz="1200">
              <a:solidFill>
                <a:srgbClr val="666666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666666"/>
                </a:solidFill>
              </a:rPr>
              <a:t>Doctor of Physical Therapy | 2019</a:t>
            </a:r>
            <a:endParaRPr sz="1200">
              <a:solidFill>
                <a:srgbClr val="666666"/>
              </a:solidFill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828350" y="1416675"/>
            <a:ext cx="1676100" cy="2890200"/>
          </a:xfrm>
          <a:prstGeom prst="rect">
            <a:avLst/>
          </a:prstGeom>
          <a:solidFill>
            <a:schemeClr val="lt2"/>
          </a:solidFill>
          <a:ln w="1143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" name="Google Shape;42;p4" title="IMG_5356.jpeg"/>
          <p:cNvPicPr preferRelativeResize="0"/>
          <p:nvPr/>
        </p:nvPicPr>
        <p:blipFill rotWithShape="1">
          <a:blip r:embed="rId6">
            <a:alphaModFix/>
          </a:blip>
          <a:srcRect l="20357" r="23126"/>
          <a:stretch/>
        </p:blipFill>
        <p:spPr>
          <a:xfrm>
            <a:off x="828413" y="1416675"/>
            <a:ext cx="1675974" cy="289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10712" y="2843792"/>
            <a:ext cx="219456" cy="219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E8702A"/>
                </a:solidFill>
              </a:rPr>
              <a:t>Overview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Five questions we will work through today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548640" y="1554480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5"/>
          <p:cNvSpPr txBox="1"/>
          <p:nvPr/>
        </p:nvSpPr>
        <p:spPr>
          <a:xfrm>
            <a:off x="548640" y="1554480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 txBox="1"/>
          <p:nvPr/>
        </p:nvSpPr>
        <p:spPr>
          <a:xfrm>
            <a:off x="1188720" y="1554480"/>
            <a:ext cx="685800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Are we taking too much medication?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548640" y="2157984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 txBox="1"/>
          <p:nvPr/>
        </p:nvSpPr>
        <p:spPr>
          <a:xfrm>
            <a:off x="548640" y="2157984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 txBox="1"/>
          <p:nvPr/>
        </p:nvSpPr>
        <p:spPr>
          <a:xfrm>
            <a:off x="1188720" y="2157984"/>
            <a:ext cx="685800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What about movement prescriptions?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548640" y="2761488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/>
          <p:nvPr/>
        </p:nvSpPr>
        <p:spPr>
          <a:xfrm>
            <a:off x="548640" y="276148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 txBox="1"/>
          <p:nvPr/>
        </p:nvSpPr>
        <p:spPr>
          <a:xfrm>
            <a:off x="1188720" y="2761488"/>
            <a:ext cx="685800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Are physical therapists under-dosing?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548640" y="3364992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/>
          <p:nvPr/>
        </p:nvSpPr>
        <p:spPr>
          <a:xfrm>
            <a:off x="548640" y="3364992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 txBox="1"/>
          <p:nvPr/>
        </p:nvSpPr>
        <p:spPr>
          <a:xfrm>
            <a:off x="1188720" y="3364992"/>
            <a:ext cx="685800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How does the system fail older adults?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548640" y="3968496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 txBox="1"/>
          <p:nvPr/>
        </p:nvSpPr>
        <p:spPr>
          <a:xfrm>
            <a:off x="548640" y="3968496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 txBox="1"/>
          <p:nvPr/>
        </p:nvSpPr>
        <p:spPr>
          <a:xfrm>
            <a:off x="1188720" y="3968496"/>
            <a:ext cx="685800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So… what should we do?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01 · MEDICATION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Medication saves lives and helped push U.S. lifespan from 55 to 79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57200" y="1600200"/>
            <a:ext cx="1920240" cy="1737360"/>
          </a:xfrm>
          <a:prstGeom prst="roundRect">
            <a:avLst>
              <a:gd name="adj" fmla="val 4211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2743200" y="1600200"/>
            <a:ext cx="1920240" cy="1737360"/>
          </a:xfrm>
          <a:prstGeom prst="roundRect">
            <a:avLst>
              <a:gd name="adj" fmla="val 4211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"/>
          <p:cNvSpPr txBox="1"/>
          <p:nvPr/>
        </p:nvSpPr>
        <p:spPr>
          <a:xfrm>
            <a:off x="457200" y="1737360"/>
            <a:ext cx="192024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55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457200" y="260604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life expectancy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 the 1920s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 txBox="1"/>
          <p:nvPr/>
        </p:nvSpPr>
        <p:spPr>
          <a:xfrm>
            <a:off x="2743200" y="1737360"/>
            <a:ext cx="192024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79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 txBox="1"/>
          <p:nvPr/>
        </p:nvSpPr>
        <p:spPr>
          <a:xfrm>
            <a:off x="2743200" y="260604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life expectancy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2026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2432304" y="2304288"/>
            <a:ext cx="256032" cy="2743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 txBox="1"/>
          <p:nvPr/>
        </p:nvSpPr>
        <p:spPr>
          <a:xfrm>
            <a:off x="5120640" y="1600200"/>
            <a:ext cx="356616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What we can’t control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Chronic disease, trauma, cancer, genetics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What we can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</a:pPr>
            <a:r>
              <a:rPr lang="en-US">
                <a:solidFill>
                  <a:srgbClr val="666666"/>
                </a:solidFill>
              </a:rPr>
              <a:t>Decrease our risk factors through movement and diet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As a society, we have grown used to the “quick fix” of a pill.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01 · MEDICATION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Americans on 5+ prescriptions nearly doubled in ten years, from 6% to 11%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" name="Google Shape;95;p7"/>
          <p:cNvCxnSpPr/>
          <p:nvPr/>
        </p:nvCxnSpPr>
        <p:spPr>
          <a:xfrm>
            <a:off x="457200" y="4160520"/>
            <a:ext cx="5120640" cy="0"/>
          </a:xfrm>
          <a:prstGeom prst="straightConnector1">
            <a:avLst/>
          </a:prstGeom>
          <a:noFill/>
          <a:ln w="12700" cap="flat" cmpd="sng">
            <a:solidFill>
              <a:srgbClr val="BBBB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7"/>
          <p:cNvSpPr/>
          <p:nvPr/>
        </p:nvSpPr>
        <p:spPr>
          <a:xfrm>
            <a:off x="685800" y="2229307"/>
            <a:ext cx="502920" cy="1931213"/>
          </a:xfrm>
          <a:prstGeom prst="rect">
            <a:avLst/>
          </a:prstGeom>
          <a:solidFill>
            <a:srgbClr val="F4C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 txBox="1"/>
          <p:nvPr/>
        </p:nvSpPr>
        <p:spPr>
          <a:xfrm>
            <a:off x="594360" y="1954987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44%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1261872" y="2053742"/>
            <a:ext cx="502920" cy="2106778"/>
          </a:xfrm>
          <a:prstGeom prst="rect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 txBox="1"/>
          <p:nvPr/>
        </p:nvSpPr>
        <p:spPr>
          <a:xfrm>
            <a:off x="1170432" y="1779422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48%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502920" y="4233672"/>
            <a:ext cx="144475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 or more Rx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2377440" y="3063240"/>
            <a:ext cx="502920" cy="1097280"/>
          </a:xfrm>
          <a:prstGeom prst="rect">
            <a:avLst/>
          </a:prstGeom>
          <a:solidFill>
            <a:srgbClr val="F4C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 txBox="1"/>
          <p:nvPr/>
        </p:nvSpPr>
        <p:spPr>
          <a:xfrm>
            <a:off x="2286000" y="2788920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25%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2953512" y="2799893"/>
            <a:ext cx="502920" cy="1360627"/>
          </a:xfrm>
          <a:prstGeom prst="rect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 txBox="1"/>
          <p:nvPr/>
        </p:nvSpPr>
        <p:spPr>
          <a:xfrm>
            <a:off x="2862072" y="2525573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31%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2194560" y="4233672"/>
            <a:ext cx="144475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2 or more Rx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4069080" y="3897173"/>
            <a:ext cx="502920" cy="263347"/>
          </a:xfrm>
          <a:prstGeom prst="rect">
            <a:avLst/>
          </a:prstGeom>
          <a:solidFill>
            <a:srgbClr val="F4C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 txBox="1"/>
          <p:nvPr/>
        </p:nvSpPr>
        <p:spPr>
          <a:xfrm>
            <a:off x="3977640" y="3622853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6%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4645152" y="3677717"/>
            <a:ext cx="502920" cy="482803"/>
          </a:xfrm>
          <a:prstGeom prst="rect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"/>
          <p:cNvSpPr txBox="1"/>
          <p:nvPr/>
        </p:nvSpPr>
        <p:spPr>
          <a:xfrm>
            <a:off x="4553712" y="3403397"/>
            <a:ext cx="6858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11%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 txBox="1"/>
          <p:nvPr/>
        </p:nvSpPr>
        <p:spPr>
          <a:xfrm>
            <a:off x="3886200" y="4233672"/>
            <a:ext cx="144475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5 or more Rx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685800" y="1554480"/>
            <a:ext cx="164592" cy="164592"/>
          </a:xfrm>
          <a:prstGeom prst="rect">
            <a:avLst/>
          </a:prstGeom>
          <a:solidFill>
            <a:srgbClr val="F4C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"/>
          <p:cNvSpPr txBox="1"/>
          <p:nvPr/>
        </p:nvSpPr>
        <p:spPr>
          <a:xfrm>
            <a:off x="914400" y="1517904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10 years ago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2103120" y="1554480"/>
            <a:ext cx="164592" cy="164592"/>
          </a:xfrm>
          <a:prstGeom prst="rect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"/>
          <p:cNvSpPr txBox="1"/>
          <p:nvPr/>
        </p:nvSpPr>
        <p:spPr>
          <a:xfrm>
            <a:off x="2331720" y="1517904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7"/>
          <p:cNvSpPr/>
          <p:nvPr/>
        </p:nvSpPr>
        <p:spPr>
          <a:xfrm>
            <a:off x="5943600" y="1645920"/>
            <a:ext cx="2743200" cy="2651760"/>
          </a:xfrm>
          <a:prstGeom prst="roundRect">
            <a:avLst>
              <a:gd name="adj" fmla="val 275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"/>
          <p:cNvSpPr txBox="1"/>
          <p:nvPr/>
        </p:nvSpPr>
        <p:spPr>
          <a:xfrm>
            <a:off x="6126480" y="1828800"/>
            <a:ext cx="237744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+13%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"/>
          <p:cNvSpPr txBox="1"/>
          <p:nvPr/>
        </p:nvSpPr>
        <p:spPr>
          <a:xfrm>
            <a:off x="6126480" y="2697480"/>
            <a:ext cx="23774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increase in the daily dose of prescription medicine over the past 5 years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457200" y="4480560"/>
            <a:ext cx="51206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Share of U.S. adults taking prescription drugs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01 · MEDICATION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Prescribing is starting earlier and increasingly runs on autopilot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457200" y="16002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685800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446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8"/>
          <p:cNvSpPr txBox="1"/>
          <p:nvPr/>
        </p:nvSpPr>
        <p:spPr>
          <a:xfrm>
            <a:off x="685800" y="246888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92M+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685800" y="3063240"/>
            <a:ext cx="219456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U.S. adults take a statin for high cholesterol (hyperlipidemia)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3273552" y="16002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"/>
          <p:cNvSpPr/>
          <p:nvPr/>
        </p:nvSpPr>
        <p:spPr>
          <a:xfrm>
            <a:off x="3502152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4798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8"/>
          <p:cNvSpPr txBox="1"/>
          <p:nvPr/>
        </p:nvSpPr>
        <p:spPr>
          <a:xfrm>
            <a:off x="3502152" y="246888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30s–40s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3502152" y="3063240"/>
            <a:ext cx="219456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AHA guidelines now weigh lifetime cardiovascular risk over decades, not a 10-year window, encouraging earlier prescriptions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6089904" y="160020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"/>
          <p:cNvSpPr/>
          <p:nvPr/>
        </p:nvSpPr>
        <p:spPr>
          <a:xfrm>
            <a:off x="6318504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0" name="Google Shape;140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1150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8"/>
          <p:cNvSpPr txBox="1"/>
          <p:nvPr/>
        </p:nvSpPr>
        <p:spPr>
          <a:xfrm>
            <a:off x="6318504" y="2468880"/>
            <a:ext cx="21945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~6×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6318504" y="3063240"/>
            <a:ext cx="219456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higher prescription rates with automated pharmacy referrals, as at Penn Medicine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 txBox="1"/>
          <p:nvPr/>
        </p:nvSpPr>
        <p:spPr>
          <a:xfrm>
            <a:off x="457200" y="425196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Is this good or bad?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2A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/>
          <p:nvPr/>
        </p:nvSpPr>
        <p:spPr>
          <a:xfrm>
            <a:off x="548640" y="45720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 · MEDICATION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 txBox="1"/>
          <p:nvPr/>
        </p:nvSpPr>
        <p:spPr>
          <a:xfrm>
            <a:off x="548640" y="1005840"/>
            <a:ext cx="384048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0"/>
              <a:buFont typeface="Arial"/>
              <a:buNone/>
            </a:pPr>
            <a:r>
              <a:rPr lang="en-US" sz="11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38%</a:t>
            </a:r>
            <a:endParaRPr sz="1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 txBox="1"/>
          <p:nvPr/>
        </p:nvSpPr>
        <p:spPr>
          <a:xfrm>
            <a:off x="548640" y="2606040"/>
            <a:ext cx="38404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higher mortality among older adults who take 5 or more medications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5029200" y="1280160"/>
            <a:ext cx="356616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9"/>
          <p:cNvSpPr txBox="1"/>
          <p:nvPr/>
        </p:nvSpPr>
        <p:spPr>
          <a:xfrm>
            <a:off x="5303520" y="1508760"/>
            <a:ext cx="3108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+7%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5303520" y="2377440"/>
            <a:ext cx="31089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additional increase in mortality for every medication after the fifth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02 · MOVEMENT PRESCRIPTIONS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Doctors call lifestyle change the first line of defense, yet rarely write the script for it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548640" y="1783080"/>
            <a:ext cx="1005840" cy="10058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7" name="Google Shape;167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158" y="2044598"/>
            <a:ext cx="482803" cy="48280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/>
          <p:nvPr/>
        </p:nvSpPr>
        <p:spPr>
          <a:xfrm>
            <a:off x="1828800" y="1737360"/>
            <a:ext cx="67665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Arial"/>
              <a:buNone/>
            </a:pPr>
            <a:r>
              <a:rPr lang="en-US" sz="2000" b="0" i="1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“Our first line of defense is behavior change: movement and diet.”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 txBox="1"/>
          <p:nvPr/>
        </p:nvSpPr>
        <p:spPr>
          <a:xfrm>
            <a:off x="1828800" y="2606040"/>
            <a:ext cx="6766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So how often is a script actually written for a physical therapist or a dietitian?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457200" y="361188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0"/>
          <p:cNvSpPr txBox="1"/>
          <p:nvPr/>
        </p:nvSpPr>
        <p:spPr>
          <a:xfrm>
            <a:off x="685800" y="3675888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Exercise meaningfully improves high cholesterol, high blood pressure and type 2 diabetes with minimal side effects, especially when supervised by a PT.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02 · MOVEMENT PRESCRIPTIONS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14 systematic reviews show exercise improves all three metabolic conditions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1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457200" y="1600200"/>
            <a:ext cx="2606040" cy="2788920"/>
          </a:xfrm>
          <a:prstGeom prst="roundRect">
            <a:avLst>
              <a:gd name="adj" fmla="val 2807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685800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446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1"/>
          <p:cNvSpPr txBox="1"/>
          <p:nvPr/>
        </p:nvSpPr>
        <p:spPr>
          <a:xfrm>
            <a:off x="1417320" y="1737360"/>
            <a:ext cx="1463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 txBox="1"/>
          <p:nvPr/>
        </p:nvSpPr>
        <p:spPr>
          <a:xfrm>
            <a:off x="1965960" y="2011680"/>
            <a:ext cx="1005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reviews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 txBox="1"/>
          <p:nvPr/>
        </p:nvSpPr>
        <p:spPr>
          <a:xfrm>
            <a:off x="685800" y="25603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Hypertension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 txBox="1"/>
          <p:nvPr/>
        </p:nvSpPr>
        <p:spPr>
          <a:xfrm>
            <a:off x="685800" y="2971800"/>
            <a:ext cx="219456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Significant acute and long-term improvement, from light to vigorous exercise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3273552" y="1600200"/>
            <a:ext cx="2606040" cy="2788920"/>
          </a:xfrm>
          <a:prstGeom prst="roundRect">
            <a:avLst>
              <a:gd name="adj" fmla="val 2807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1"/>
          <p:cNvSpPr/>
          <p:nvPr/>
        </p:nvSpPr>
        <p:spPr>
          <a:xfrm>
            <a:off x="3502152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0" name="Google Shape;190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4798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 txBox="1"/>
          <p:nvPr/>
        </p:nvSpPr>
        <p:spPr>
          <a:xfrm>
            <a:off x="4233672" y="1737360"/>
            <a:ext cx="1463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4782312" y="2011680"/>
            <a:ext cx="1005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reviews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3502152" y="25603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Hyperlipidemia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3502152" y="2971800"/>
            <a:ext cx="219456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Better total cholesterol, LDL, HDL and triglycerides across exercise types, including in menopausal women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6089904" y="1600200"/>
            <a:ext cx="2606040" cy="2788920"/>
          </a:xfrm>
          <a:prstGeom prst="roundRect">
            <a:avLst>
              <a:gd name="adj" fmla="val 2807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1"/>
          <p:cNvSpPr/>
          <p:nvPr/>
        </p:nvSpPr>
        <p:spPr>
          <a:xfrm>
            <a:off x="6318504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" name="Google Shape;197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61150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7050024" y="1737360"/>
            <a:ext cx="1463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7598664" y="2011680"/>
            <a:ext cx="1005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reviews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6318504" y="25603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Type 2 diabetes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6318504" y="2971800"/>
            <a:ext cx="219456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Improved insulin tolerance and overall blood sugar regulation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02 · MOVEMENT PRESCRIPTIONS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Higher intensity and consistency produce the biggest improvements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 txBox="1"/>
          <p:nvPr/>
        </p:nvSpPr>
        <p:spPr>
          <a:xfrm>
            <a:off x="457200" y="1600200"/>
            <a:ext cx="39319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Almost every intensity and duration of exercise improves the numbers. The strongest results come from exercise that is: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>
            <a:off x="457200" y="26974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9846" y="28401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2"/>
          <p:cNvSpPr txBox="1"/>
          <p:nvPr/>
        </p:nvSpPr>
        <p:spPr>
          <a:xfrm>
            <a:off x="1188720" y="269748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Higher intensity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457200" y="342900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6" name="Google Shape;216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846" y="357164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2"/>
          <p:cNvSpPr txBox="1"/>
          <p:nvPr/>
        </p:nvSpPr>
        <p:spPr>
          <a:xfrm>
            <a:off x="1188720" y="3429000"/>
            <a:ext cx="31089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Consistent over time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/>
          <p:nvPr/>
        </p:nvSpPr>
        <p:spPr>
          <a:xfrm>
            <a:off x="4754880" y="160020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2"/>
          <p:cNvSpPr txBox="1"/>
          <p:nvPr/>
        </p:nvSpPr>
        <p:spPr>
          <a:xfrm>
            <a:off x="5029200" y="1783080"/>
            <a:ext cx="34747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BONUS OF HEAVIER LOADS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5029200" y="2194560"/>
            <a:ext cx="34747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Bone density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Muscle mass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5029200" y="3200400"/>
            <a:ext cx="34747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Two more variables that shape both the quality and the quantity of life.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2A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"/>
          <p:cNvSpPr txBox="1"/>
          <p:nvPr/>
        </p:nvSpPr>
        <p:spPr>
          <a:xfrm>
            <a:off x="548640" y="457200"/>
            <a:ext cx="7315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1100" b="1">
                <a:solidFill>
                  <a:srgbClr val="FFFFFF"/>
                </a:solidFill>
              </a:rPr>
              <a:t>3</a:t>
            </a: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100" b="1">
                <a:solidFill>
                  <a:srgbClr val="FFFFFF"/>
                </a:solidFill>
              </a:rPr>
              <a:t>PHYSICAL THERAPY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 txBox="1"/>
          <p:nvPr/>
        </p:nvSpPr>
        <p:spPr>
          <a:xfrm>
            <a:off x="548654" y="1005850"/>
            <a:ext cx="54426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0"/>
              <a:buFont typeface="Arial"/>
              <a:buNone/>
            </a:pPr>
            <a:r>
              <a:rPr lang="en-US" sz="5000" b="1">
                <a:solidFill>
                  <a:srgbClr val="FFFFFF"/>
                </a:solidFill>
              </a:rPr>
              <a:t>PT’s can do what?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 txBox="1"/>
          <p:nvPr/>
        </p:nvSpPr>
        <p:spPr>
          <a:xfrm>
            <a:off x="548640" y="2606040"/>
            <a:ext cx="384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FFFFFF"/>
                </a:solidFill>
              </a:rPr>
              <a:t>Physical Therapists can be used for more than just pain.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5029200" y="1280160"/>
            <a:ext cx="3566100" cy="21945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3"/>
          <p:cNvSpPr txBox="1"/>
          <p:nvPr/>
        </p:nvSpPr>
        <p:spPr>
          <a:xfrm>
            <a:off x="5303520" y="1508760"/>
            <a:ext cx="31089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E8702A"/>
                </a:solidFill>
              </a:rPr>
              <a:t>68%-72%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5303520" y="2377440"/>
            <a:ext cx="31089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1F1F1F"/>
                </a:solidFill>
              </a:rPr>
              <a:t>patients reported PT delivered substantial benefits.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03 · PHYSICAL THERAPY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PTs under-load older adults by about 2 lb below what muscles need to adapt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457200" y="1645920"/>
            <a:ext cx="42062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We help older adults get comfortable with exercise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through education on managing pain and other diagnoses.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But are we doing everything we can?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Neuroplasticity and hypertrophy don’t discriminate by age. Do we?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5120640" y="1600200"/>
            <a:ext cx="3566160" cy="2743200"/>
          </a:xfrm>
          <a:prstGeom prst="roundRect">
            <a:avLst>
              <a:gd name="adj" fmla="val 2667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4"/>
          <p:cNvSpPr/>
          <p:nvPr/>
        </p:nvSpPr>
        <p:spPr>
          <a:xfrm>
            <a:off x="5394960" y="182880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7606" y="197144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/>
          <p:nvPr/>
        </p:nvSpPr>
        <p:spPr>
          <a:xfrm>
            <a:off x="5394960" y="2514600"/>
            <a:ext cx="3108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~2 lb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5394960" y="3383280"/>
            <a:ext cx="30175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average shortfall below the load needed for muscular adaptation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03 · PHYSICAL THERAPY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Five pressures push therapists to under-dose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886968" y="1691640"/>
            <a:ext cx="685800" cy="6858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0" name="Google Shape;26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276" y="186994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5"/>
          <p:cNvSpPr txBox="1"/>
          <p:nvPr/>
        </p:nvSpPr>
        <p:spPr>
          <a:xfrm>
            <a:off x="457200" y="2514600"/>
            <a:ext cx="1554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“Playing it safe”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2569464" y="1691640"/>
            <a:ext cx="685800" cy="6858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3" name="Google Shape;263;p1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47772" y="186994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5"/>
          <p:cNvSpPr txBox="1"/>
          <p:nvPr/>
        </p:nvSpPr>
        <p:spPr>
          <a:xfrm>
            <a:off x="2139696" y="2514600"/>
            <a:ext cx="1554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Fear of legal action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4251960" y="1691640"/>
            <a:ext cx="685800" cy="6858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6" name="Google Shape;266;p1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0268" y="186994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5"/>
          <p:cNvSpPr txBox="1"/>
          <p:nvPr/>
        </p:nvSpPr>
        <p:spPr>
          <a:xfrm>
            <a:off x="3822192" y="2514600"/>
            <a:ext cx="1554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Pushback from patient or family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5934456" y="1691640"/>
            <a:ext cx="685800" cy="6858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9" name="Google Shape;269;p1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12764" y="186994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5"/>
          <p:cNvSpPr txBox="1"/>
          <p:nvPr/>
        </p:nvSpPr>
        <p:spPr>
          <a:xfrm>
            <a:off x="5504688" y="2514600"/>
            <a:ext cx="1554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High caseloads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7616952" y="1691640"/>
            <a:ext cx="685800" cy="68580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2" name="Google Shape;272;p1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95260" y="186994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5"/>
          <p:cNvSpPr txBox="1"/>
          <p:nvPr/>
        </p:nvSpPr>
        <p:spPr>
          <a:xfrm>
            <a:off x="7187184" y="2514600"/>
            <a:ext cx="155448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 fragility mindset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457200" y="352044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5"/>
          <p:cNvSpPr txBox="1"/>
          <p:nvPr/>
        </p:nvSpPr>
        <p:spPr>
          <a:xfrm>
            <a:off x="731520" y="3566160"/>
            <a:ext cx="76809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 our under-dosing why medication is over-prescribed, or is over-prescription the reason we under-dose?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04 · THE SYSTEM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6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Medicare’s therapy threshold hasn’t been reviewed since 1997, and a missing comma still shapes it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6"/>
          <p:cNvSpPr txBox="1"/>
          <p:nvPr/>
        </p:nvSpPr>
        <p:spPr>
          <a:xfrm>
            <a:off x="457200" y="1600200"/>
            <a:ext cx="82296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The 1997 draft listed the disciplines without a comma between two of them, so PT and SLP were grouped together: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457200" y="2331720"/>
            <a:ext cx="4937760" cy="1920240"/>
          </a:xfrm>
          <a:prstGeom prst="roundRect">
            <a:avLst>
              <a:gd name="adj" fmla="val 381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6"/>
          <p:cNvSpPr txBox="1"/>
          <p:nvPr/>
        </p:nvSpPr>
        <p:spPr>
          <a:xfrm>
            <a:off x="731520" y="251460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PT + SLP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6"/>
          <p:cNvSpPr txBox="1"/>
          <p:nvPr/>
        </p:nvSpPr>
        <p:spPr>
          <a:xfrm>
            <a:off x="731520" y="2971800"/>
            <a:ext cx="43891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$2,480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6"/>
          <p:cNvSpPr txBox="1"/>
          <p:nvPr/>
        </p:nvSpPr>
        <p:spPr>
          <a:xfrm>
            <a:off x="731520" y="3703320"/>
            <a:ext cx="43891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one combined Medicare threshold per year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5669280" y="2331720"/>
            <a:ext cx="3017520" cy="1920240"/>
          </a:xfrm>
          <a:prstGeom prst="roundRect">
            <a:avLst>
              <a:gd name="adj" fmla="val 3810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6"/>
          <p:cNvSpPr txBox="1"/>
          <p:nvPr/>
        </p:nvSpPr>
        <p:spPr>
          <a:xfrm>
            <a:off x="5943600" y="251460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OT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5943600" y="3017520"/>
            <a:ext cx="25603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2600"/>
              <a:buFont typeface="Arial"/>
              <a:buNone/>
            </a:pPr>
            <a:r>
              <a:rPr lang="en-US" sz="2600" b="1">
                <a:solidFill>
                  <a:srgbClr val="E8702A"/>
                </a:solidFill>
              </a:rPr>
              <a:t>$2,480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6"/>
          <p:cNvSpPr txBox="1"/>
          <p:nvPr/>
        </p:nvSpPr>
        <p:spPr>
          <a:xfrm>
            <a:off x="5943600" y="3703320"/>
            <a:ext cx="25603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its own threshold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04 · THE SYSTEM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7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Falling Medicare rates are turning clinics into “PT mills”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7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7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457200" y="1737360"/>
            <a:ext cx="1828800" cy="2103120"/>
          </a:xfrm>
          <a:prstGeom prst="roundRect">
            <a:avLst>
              <a:gd name="adj" fmla="val 4000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7"/>
          <p:cNvSpPr txBox="1"/>
          <p:nvPr/>
        </p:nvSpPr>
        <p:spPr>
          <a:xfrm>
            <a:off x="594360" y="1874520"/>
            <a:ext cx="1554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7–10%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 txBox="1"/>
          <p:nvPr/>
        </p:nvSpPr>
        <p:spPr>
          <a:xfrm>
            <a:off x="594360" y="2743200"/>
            <a:ext cx="1554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drop in average Medicare PT reimbursement over 10 years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2331720" y="2651760"/>
            <a:ext cx="210312" cy="2743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7"/>
          <p:cNvSpPr/>
          <p:nvPr/>
        </p:nvSpPr>
        <p:spPr>
          <a:xfrm>
            <a:off x="2587752" y="1737360"/>
            <a:ext cx="1828800" cy="2103120"/>
          </a:xfrm>
          <a:prstGeom prst="roundRect">
            <a:avLst>
              <a:gd name="adj" fmla="val 4000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7"/>
          <p:cNvSpPr txBox="1"/>
          <p:nvPr/>
        </p:nvSpPr>
        <p:spPr>
          <a:xfrm>
            <a:off x="2724912" y="1874520"/>
            <a:ext cx="1554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Higher caseloads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2724912" y="2743200"/>
            <a:ext cx="1554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owners push volume just to make ends meet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4462272" y="2651760"/>
            <a:ext cx="210312" cy="2743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7"/>
          <p:cNvSpPr/>
          <p:nvPr/>
        </p:nvSpPr>
        <p:spPr>
          <a:xfrm>
            <a:off x="4718304" y="1737360"/>
            <a:ext cx="1828800" cy="2103120"/>
          </a:xfrm>
          <a:prstGeom prst="roundRect">
            <a:avLst>
              <a:gd name="adj" fmla="val 4000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7"/>
          <p:cNvSpPr txBox="1"/>
          <p:nvPr/>
        </p:nvSpPr>
        <p:spPr>
          <a:xfrm>
            <a:off x="4855464" y="1874520"/>
            <a:ext cx="1554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Burnout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4855464" y="2743200"/>
            <a:ext cx="1554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good therapists leave quickly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6592824" y="2651760"/>
            <a:ext cx="210312" cy="2743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7"/>
          <p:cNvSpPr/>
          <p:nvPr/>
        </p:nvSpPr>
        <p:spPr>
          <a:xfrm>
            <a:off x="6848856" y="1737360"/>
            <a:ext cx="1828800" cy="2103120"/>
          </a:xfrm>
          <a:prstGeom prst="roundRect">
            <a:avLst>
              <a:gd name="adj" fmla="val 4000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7"/>
          <p:cNvSpPr txBox="1"/>
          <p:nvPr/>
        </p:nvSpPr>
        <p:spPr>
          <a:xfrm>
            <a:off x="6986016" y="1874520"/>
            <a:ext cx="15544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Less individualized care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7"/>
          <p:cNvSpPr txBox="1"/>
          <p:nvPr/>
        </p:nvSpPr>
        <p:spPr>
          <a:xfrm>
            <a:off x="6986016" y="2743200"/>
            <a:ext cx="15544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improper load and exercise dosing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7"/>
          <p:cNvSpPr txBox="1"/>
          <p:nvPr/>
        </p:nvSpPr>
        <p:spPr>
          <a:xfrm>
            <a:off x="457200" y="406908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500"/>
              <a:buFont typeface="Arial"/>
              <a:buNone/>
            </a:pPr>
            <a:r>
              <a:rPr lang="en-US" sz="1500" b="1" i="1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The result: “PT mills,” where volume replaces individualized, properly dosed care.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8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04 · THE SYSTEM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8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Medicare home care is shrinking: fewer visits, and many referrals never arrive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8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8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457200" y="1600200"/>
            <a:ext cx="3977640" cy="2514600"/>
          </a:xfrm>
          <a:prstGeom prst="roundRect">
            <a:avLst>
              <a:gd name="adj" fmla="val 290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8"/>
          <p:cNvSpPr/>
          <p:nvPr/>
        </p:nvSpPr>
        <p:spPr>
          <a:xfrm>
            <a:off x="731520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0" name="Google Shape;330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166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8"/>
          <p:cNvSpPr txBox="1"/>
          <p:nvPr/>
        </p:nvSpPr>
        <p:spPr>
          <a:xfrm>
            <a:off x="731520" y="2468880"/>
            <a:ext cx="3566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10.5 → 8.</a:t>
            </a:r>
            <a:r>
              <a:rPr lang="en-US" sz="4000" b="1">
                <a:solidFill>
                  <a:srgbClr val="E8702A"/>
                </a:solidFill>
              </a:rPr>
              <a:t>4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8"/>
          <p:cNvSpPr txBox="1"/>
          <p:nvPr/>
        </p:nvSpPr>
        <p:spPr>
          <a:xfrm>
            <a:off x="731520" y="3200400"/>
            <a:ext cx="3566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average visits per home, 2017 to 202</a:t>
            </a:r>
            <a:r>
              <a:rPr lang="en-US">
                <a:solidFill>
                  <a:srgbClr val="1F1F1F"/>
                </a:solidFill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4709160" y="1600200"/>
            <a:ext cx="3977640" cy="2514600"/>
          </a:xfrm>
          <a:prstGeom prst="roundRect">
            <a:avLst>
              <a:gd name="adj" fmla="val 2909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8"/>
          <p:cNvSpPr/>
          <p:nvPr/>
        </p:nvSpPr>
        <p:spPr>
          <a:xfrm>
            <a:off x="4983480" y="1783080"/>
            <a:ext cx="548640" cy="54864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1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6126" y="1925726"/>
            <a:ext cx="263347" cy="263347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8"/>
          <p:cNvSpPr txBox="1"/>
          <p:nvPr/>
        </p:nvSpPr>
        <p:spPr>
          <a:xfrm>
            <a:off x="4983480" y="2468880"/>
            <a:ext cx="3566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Up to 1 in 3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8"/>
          <p:cNvSpPr txBox="1"/>
          <p:nvPr/>
        </p:nvSpPr>
        <p:spPr>
          <a:xfrm>
            <a:off x="4983480" y="3200400"/>
            <a:ext cx="3566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patients never receive home services despite a referral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8"/>
          <p:cNvSpPr txBox="1"/>
          <p:nvPr/>
        </p:nvSpPr>
        <p:spPr>
          <a:xfrm>
            <a:off x="457200" y="425196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600"/>
              <a:buFont typeface="Arial"/>
              <a:buNone/>
            </a:pPr>
            <a:r>
              <a:rPr lang="en-US" sz="1600" b="1" i="1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Will this change within the year?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9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05 · WHY IT MATTERS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By 2030, 1 in 5 Americans will be 65 or older, and they need skilled providers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9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457200" y="1600200"/>
            <a:ext cx="3291840" cy="2743200"/>
          </a:xfrm>
          <a:prstGeom prst="roundRect">
            <a:avLst>
              <a:gd name="adj" fmla="val 2667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9"/>
          <p:cNvSpPr txBox="1"/>
          <p:nvPr/>
        </p:nvSpPr>
        <p:spPr>
          <a:xfrm>
            <a:off x="731520" y="1783080"/>
            <a:ext cx="274320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 sz="8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9"/>
          <p:cNvSpPr txBox="1"/>
          <p:nvPr/>
        </p:nvSpPr>
        <p:spPr>
          <a:xfrm>
            <a:off x="731520" y="3108960"/>
            <a:ext cx="27432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the U.S. population will be 65+ by 2030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9"/>
          <p:cNvSpPr txBox="1"/>
          <p:nvPr/>
        </p:nvSpPr>
        <p:spPr>
          <a:xfrm>
            <a:off x="4206240" y="1645920"/>
            <a:ext cx="44805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What is a skilled provider?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9"/>
          <p:cNvSpPr txBox="1"/>
          <p:nvPr/>
        </p:nvSpPr>
        <p:spPr>
          <a:xfrm>
            <a:off x="4206240" y="2148840"/>
            <a:ext cx="4480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 physical therapist is one example: someone who has...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9"/>
          <p:cNvSpPr/>
          <p:nvPr/>
        </p:nvSpPr>
        <p:spPr>
          <a:xfrm>
            <a:off x="4206240" y="2651760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4" name="Google Shape;354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0357" y="2765877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19"/>
          <p:cNvSpPr txBox="1"/>
          <p:nvPr/>
        </p:nvSpPr>
        <p:spPr>
          <a:xfrm>
            <a:off x="4800600" y="2651760"/>
            <a:ext cx="384048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Accredited education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9"/>
          <p:cNvSpPr/>
          <p:nvPr/>
        </p:nvSpPr>
        <p:spPr>
          <a:xfrm>
            <a:off x="4206240" y="3218688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7" name="Google Shape;357;p1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0357" y="3332805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9"/>
          <p:cNvSpPr txBox="1"/>
          <p:nvPr/>
        </p:nvSpPr>
        <p:spPr>
          <a:xfrm>
            <a:off x="4800600" y="3218688"/>
            <a:ext cx="384048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Board certification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9"/>
          <p:cNvSpPr/>
          <p:nvPr/>
        </p:nvSpPr>
        <p:spPr>
          <a:xfrm>
            <a:off x="4206240" y="3785616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1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0357" y="3899733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9"/>
          <p:cNvSpPr txBox="1"/>
          <p:nvPr/>
        </p:nvSpPr>
        <p:spPr>
          <a:xfrm>
            <a:off x="4800600" y="3785616"/>
            <a:ext cx="384048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Accountability to a regulated board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05 · WHY IT MATTERS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0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Medicare defines “skilled” case by case, so therapists avoid maintenance care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0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0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0"/>
          <p:cNvSpPr/>
          <p:nvPr/>
        </p:nvSpPr>
        <p:spPr>
          <a:xfrm>
            <a:off x="457200" y="1737360"/>
            <a:ext cx="822960" cy="82296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0"/>
          <p:cNvSpPr txBox="1"/>
          <p:nvPr/>
        </p:nvSpPr>
        <p:spPr>
          <a:xfrm>
            <a:off x="457200" y="173736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2013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3" name="Google Shape;373;p20"/>
          <p:cNvCxnSpPr/>
          <p:nvPr/>
        </p:nvCxnSpPr>
        <p:spPr>
          <a:xfrm>
            <a:off x="1371600" y="2148840"/>
            <a:ext cx="1124712" cy="0"/>
          </a:xfrm>
          <a:prstGeom prst="straightConnector1">
            <a:avLst/>
          </a:prstGeom>
          <a:noFill/>
          <a:ln w="25400" cap="flat" cmpd="sng">
            <a:solidFill>
              <a:srgbClr val="F4C4A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4" name="Google Shape;374;p20"/>
          <p:cNvSpPr txBox="1"/>
          <p:nvPr/>
        </p:nvSpPr>
        <p:spPr>
          <a:xfrm>
            <a:off x="457200" y="274320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Jimmo v. Sebelius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0"/>
          <p:cNvSpPr txBox="1"/>
          <p:nvPr/>
        </p:nvSpPr>
        <p:spPr>
          <a:xfrm>
            <a:off x="457200" y="3291840"/>
            <a:ext cx="18745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Care can continue without fast improvement, creating maintenance care in PT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0"/>
          <p:cNvSpPr/>
          <p:nvPr/>
        </p:nvSpPr>
        <p:spPr>
          <a:xfrm>
            <a:off x="2587752" y="1737360"/>
            <a:ext cx="822960" cy="82296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0"/>
          <p:cNvSpPr txBox="1"/>
          <p:nvPr/>
        </p:nvSpPr>
        <p:spPr>
          <a:xfrm>
            <a:off x="2587752" y="173736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Gap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p20"/>
          <p:cNvCxnSpPr/>
          <p:nvPr/>
        </p:nvCxnSpPr>
        <p:spPr>
          <a:xfrm>
            <a:off x="3502152" y="2148840"/>
            <a:ext cx="1124712" cy="0"/>
          </a:xfrm>
          <a:prstGeom prst="straightConnector1">
            <a:avLst/>
          </a:prstGeom>
          <a:noFill/>
          <a:ln w="25400" cap="flat" cmpd="sng">
            <a:solidFill>
              <a:srgbClr val="F4C4A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9" name="Google Shape;379;p20"/>
          <p:cNvSpPr txBox="1"/>
          <p:nvPr/>
        </p:nvSpPr>
        <p:spPr>
          <a:xfrm>
            <a:off x="2587752" y="274320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“Skilled” left undefined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0"/>
          <p:cNvSpPr txBox="1"/>
          <p:nvPr/>
        </p:nvSpPr>
        <p:spPr>
          <a:xfrm>
            <a:off x="2587752" y="3291840"/>
            <a:ext cx="18745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Medicare decides case by case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0"/>
          <p:cNvSpPr/>
          <p:nvPr/>
        </p:nvSpPr>
        <p:spPr>
          <a:xfrm>
            <a:off x="4718304" y="1737360"/>
            <a:ext cx="822960" cy="82296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0"/>
          <p:cNvSpPr txBox="1"/>
          <p:nvPr/>
        </p:nvSpPr>
        <p:spPr>
          <a:xfrm>
            <a:off x="4718304" y="173736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Risk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3" name="Google Shape;383;p20"/>
          <p:cNvCxnSpPr/>
          <p:nvPr/>
        </p:nvCxnSpPr>
        <p:spPr>
          <a:xfrm>
            <a:off x="5632704" y="2148840"/>
            <a:ext cx="1124712" cy="0"/>
          </a:xfrm>
          <a:prstGeom prst="straightConnector1">
            <a:avLst/>
          </a:prstGeom>
          <a:noFill/>
          <a:ln w="25400" cap="flat" cmpd="sng">
            <a:solidFill>
              <a:srgbClr val="F4C4A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4" name="Google Shape;384;p20"/>
          <p:cNvSpPr txBox="1"/>
          <p:nvPr/>
        </p:nvSpPr>
        <p:spPr>
          <a:xfrm>
            <a:off x="4718304" y="274320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Denial after the fact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0"/>
          <p:cNvSpPr txBox="1"/>
          <p:nvPr/>
        </p:nvSpPr>
        <p:spPr>
          <a:xfrm>
            <a:off x="4718304" y="3291840"/>
            <a:ext cx="18745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Coverage can be denied after treatment is given, often with an audit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0"/>
          <p:cNvSpPr/>
          <p:nvPr/>
        </p:nvSpPr>
        <p:spPr>
          <a:xfrm>
            <a:off x="6848856" y="1737360"/>
            <a:ext cx="822960" cy="822960"/>
          </a:xfrm>
          <a:prstGeom prst="ellipse">
            <a:avLst/>
          </a:prstGeom>
          <a:solidFill>
            <a:srgbClr val="B953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0"/>
          <p:cNvSpPr txBox="1"/>
          <p:nvPr/>
        </p:nvSpPr>
        <p:spPr>
          <a:xfrm>
            <a:off x="6848856" y="173736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0"/>
          <p:cNvSpPr txBox="1"/>
          <p:nvPr/>
        </p:nvSpPr>
        <p:spPr>
          <a:xfrm>
            <a:off x="6848856" y="2743200"/>
            <a:ext cx="19202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Therapists pull back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0"/>
          <p:cNvSpPr txBox="1"/>
          <p:nvPr/>
        </p:nvSpPr>
        <p:spPr>
          <a:xfrm>
            <a:off x="6848856" y="3291840"/>
            <a:ext cx="18745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Maintenance care fades for the people who benefit most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2A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1"/>
          <p:cNvSpPr txBox="1"/>
          <p:nvPr/>
        </p:nvSpPr>
        <p:spPr>
          <a:xfrm>
            <a:off x="548640" y="1371600"/>
            <a:ext cx="804672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Movement is the future,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 cash is the key.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1"/>
          <p:cNvSpPr txBox="1"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1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06 · THE PATH FORWARD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2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PTs can be the buffer between the home and the hospital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2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2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2"/>
          <p:cNvSpPr txBox="1"/>
          <p:nvPr/>
        </p:nvSpPr>
        <p:spPr>
          <a:xfrm>
            <a:off x="457200" y="155448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We are this population’s most accessible provider, yet despite doctoral degrees and Direct Access laws, PTs are barely used within the system.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2"/>
          <p:cNvSpPr/>
          <p:nvPr/>
        </p:nvSpPr>
        <p:spPr>
          <a:xfrm>
            <a:off x="457200" y="233172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2"/>
          <p:cNvSpPr/>
          <p:nvPr/>
        </p:nvSpPr>
        <p:spPr>
          <a:xfrm>
            <a:off x="640080" y="246888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0" name="Google Shape;410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839" y="259963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2"/>
          <p:cNvSpPr txBox="1"/>
          <p:nvPr/>
        </p:nvSpPr>
        <p:spPr>
          <a:xfrm>
            <a:off x="1280160" y="2468880"/>
            <a:ext cx="1691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Start small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2"/>
          <p:cNvSpPr txBox="1"/>
          <p:nvPr/>
        </p:nvSpPr>
        <p:spPr>
          <a:xfrm>
            <a:off x="640080" y="310896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Begin within our own community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2"/>
          <p:cNvSpPr/>
          <p:nvPr/>
        </p:nvSpPr>
        <p:spPr>
          <a:xfrm>
            <a:off x="3273552" y="233172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2"/>
          <p:cNvSpPr/>
          <p:nvPr/>
        </p:nvSpPr>
        <p:spPr>
          <a:xfrm>
            <a:off x="3456432" y="246888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5" name="Google Shape;415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7191" y="259963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22"/>
          <p:cNvSpPr txBox="1"/>
          <p:nvPr/>
        </p:nvSpPr>
        <p:spPr>
          <a:xfrm>
            <a:off x="4096512" y="2468880"/>
            <a:ext cx="1691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Cash or volunteer model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2"/>
          <p:cNvSpPr txBox="1"/>
          <p:nvPr/>
        </p:nvSpPr>
        <p:spPr>
          <a:xfrm>
            <a:off x="3456432" y="310896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Best way to expand both availability and quality of care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2"/>
          <p:cNvSpPr/>
          <p:nvPr/>
        </p:nvSpPr>
        <p:spPr>
          <a:xfrm>
            <a:off x="6089904" y="233172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2"/>
          <p:cNvSpPr/>
          <p:nvPr/>
        </p:nvSpPr>
        <p:spPr>
          <a:xfrm>
            <a:off x="6272784" y="246888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3543" y="259963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22"/>
          <p:cNvSpPr txBox="1"/>
          <p:nvPr/>
        </p:nvSpPr>
        <p:spPr>
          <a:xfrm>
            <a:off x="6912864" y="2468880"/>
            <a:ext cx="1691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Build local support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2"/>
          <p:cNvSpPr txBox="1"/>
          <p:nvPr/>
        </p:nvSpPr>
        <p:spPr>
          <a:xfrm>
            <a:off x="6272784" y="3108960"/>
            <a:ext cx="2286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Community, nonprofits, organizations and local government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2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Arial"/>
              <a:buNone/>
            </a:pPr>
            <a:r>
              <a:rPr lang="en-US" sz="1300" b="0" i="1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Social Security and Medicare depend on government funding, so change has to start locally.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3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HOME AND HAPPY INC.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3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Home and Happy keeps older adults at home for as long as possible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3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3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3"/>
          <p:cNvSpPr/>
          <p:nvPr/>
        </p:nvSpPr>
        <p:spPr>
          <a:xfrm>
            <a:off x="457200" y="1554480"/>
            <a:ext cx="3977640" cy="2697480"/>
          </a:xfrm>
          <a:prstGeom prst="roundRect">
            <a:avLst>
              <a:gd name="adj" fmla="val 2712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3"/>
          <p:cNvSpPr/>
          <p:nvPr/>
        </p:nvSpPr>
        <p:spPr>
          <a:xfrm>
            <a:off x="685800" y="169164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59" y="182239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3"/>
          <p:cNvSpPr txBox="1"/>
          <p:nvPr/>
        </p:nvSpPr>
        <p:spPr>
          <a:xfrm>
            <a:off x="1325880" y="169164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Equipment Donation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3"/>
          <p:cNvSpPr txBox="1"/>
          <p:nvPr/>
        </p:nvSpPr>
        <p:spPr>
          <a:xfrm>
            <a:off x="685800" y="2331720"/>
            <a:ext cx="356616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Insurance covers only one piece of equipment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We provide more permanent or unique equipment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3"/>
          <p:cNvSpPr/>
          <p:nvPr/>
        </p:nvSpPr>
        <p:spPr>
          <a:xfrm>
            <a:off x="4709160" y="1554480"/>
            <a:ext cx="3977640" cy="2697480"/>
          </a:xfrm>
          <a:prstGeom prst="roundRect">
            <a:avLst>
              <a:gd name="adj" fmla="val 2712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3"/>
          <p:cNvSpPr/>
          <p:nvPr/>
        </p:nvSpPr>
        <p:spPr>
          <a:xfrm>
            <a:off x="4937760" y="169164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0" name="Google Shape;440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8519" y="182239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3"/>
          <p:cNvSpPr txBox="1"/>
          <p:nvPr/>
        </p:nvSpPr>
        <p:spPr>
          <a:xfrm>
            <a:off x="5577840" y="169164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In-Home Therapy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3"/>
          <p:cNvSpPr txBox="1"/>
          <p:nvPr/>
        </p:nvSpPr>
        <p:spPr>
          <a:xfrm>
            <a:off x="4937760" y="2331720"/>
            <a:ext cx="356616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Complements insurance-based care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Prevents deconditioning after discharge or between 90-day re-evaluations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Recommends equipment to improve safety and ease caregiver burden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spcBef>
                <a:spcPts val="60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Char char="•"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Puts a provider in the home for faster communication and emergency support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3"/>
          <p:cNvSpPr txBox="1"/>
          <p:nvPr/>
        </p:nvSpPr>
        <p:spPr>
          <a:xfrm>
            <a:off x="457200" y="437083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Free for adults 65+ in Erie and Niagara County  ·  Founded 2022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4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HOME AND HAPPY INC.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4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Home and Happy has donated 140 pieces of equipment and given 200 therapy sessions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4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4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4"/>
          <p:cNvSpPr/>
          <p:nvPr/>
        </p:nvSpPr>
        <p:spPr>
          <a:xfrm>
            <a:off x="457200" y="1600200"/>
            <a:ext cx="1920240" cy="1325880"/>
          </a:xfrm>
          <a:prstGeom prst="roundRect">
            <a:avLst>
              <a:gd name="adj" fmla="val 5517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4"/>
          <p:cNvSpPr/>
          <p:nvPr/>
        </p:nvSpPr>
        <p:spPr>
          <a:xfrm>
            <a:off x="2560320" y="1600200"/>
            <a:ext cx="1920240" cy="1325880"/>
          </a:xfrm>
          <a:prstGeom prst="roundRect">
            <a:avLst>
              <a:gd name="adj" fmla="val 5517"/>
            </a:avLst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4"/>
          <p:cNvSpPr txBox="1"/>
          <p:nvPr/>
        </p:nvSpPr>
        <p:spPr>
          <a:xfrm>
            <a:off x="457200" y="169164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140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4"/>
          <p:cNvSpPr txBox="1"/>
          <p:nvPr/>
        </p:nvSpPr>
        <p:spPr>
          <a:xfrm>
            <a:off x="594360" y="23317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pieces of equipment donated since 2022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2560320" y="1691640"/>
            <a:ext cx="192024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200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4"/>
          <p:cNvSpPr txBox="1"/>
          <p:nvPr/>
        </p:nvSpPr>
        <p:spPr>
          <a:xfrm>
            <a:off x="2697480" y="2331720"/>
            <a:ext cx="1645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in-home therapy sessions since 2023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4"/>
          <p:cNvSpPr/>
          <p:nvPr/>
        </p:nvSpPr>
        <p:spPr>
          <a:xfrm>
            <a:off x="457200" y="3108960"/>
            <a:ext cx="4023360" cy="1143000"/>
          </a:xfrm>
          <a:prstGeom prst="roundRect">
            <a:avLst>
              <a:gd name="adj" fmla="val 6400"/>
            </a:avLst>
          </a:prstGeom>
          <a:solidFill>
            <a:srgbClr val="FDF0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4"/>
          <p:cNvSpPr/>
          <p:nvPr/>
        </p:nvSpPr>
        <p:spPr>
          <a:xfrm>
            <a:off x="640080" y="3291840"/>
            <a:ext cx="502920" cy="502920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1" name="Google Shape;461;p2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839" y="342259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24"/>
          <p:cNvSpPr txBox="1"/>
          <p:nvPr/>
        </p:nvSpPr>
        <p:spPr>
          <a:xfrm>
            <a:off x="1325880" y="3246120"/>
            <a:ext cx="301752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Community Equipment Facebook group connects neighbors with equipment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4"/>
          <p:cNvSpPr txBox="1"/>
          <p:nvPr/>
        </p:nvSpPr>
        <p:spPr>
          <a:xfrm>
            <a:off x="4846320" y="1600200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>
                <a:solidFill>
                  <a:srgbClr val="E8702A"/>
                </a:solidFill>
              </a:rPr>
              <a:t>OUR FUTURE GOALS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4"/>
          <p:cNvSpPr/>
          <p:nvPr/>
        </p:nvSpPr>
        <p:spPr>
          <a:xfrm>
            <a:off x="4846320" y="1965960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5" name="Google Shape;465;p2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60437" y="2080077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4"/>
          <p:cNvSpPr txBox="1"/>
          <p:nvPr/>
        </p:nvSpPr>
        <p:spPr>
          <a:xfrm>
            <a:off x="5440680" y="1965960"/>
            <a:ext cx="3246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Lift Chair Program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2–3 lift chairs gifted by year end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4"/>
          <p:cNvSpPr/>
          <p:nvPr/>
        </p:nvSpPr>
        <p:spPr>
          <a:xfrm>
            <a:off x="4846320" y="2542032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8" name="Google Shape;468;p2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60437" y="2656149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4"/>
          <p:cNvSpPr txBox="1"/>
          <p:nvPr/>
        </p:nvSpPr>
        <p:spPr>
          <a:xfrm>
            <a:off x="5440680" y="2542032"/>
            <a:ext cx="3246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Ramp building program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4"/>
          <p:cNvSpPr/>
          <p:nvPr/>
        </p:nvSpPr>
        <p:spPr>
          <a:xfrm>
            <a:off x="4846320" y="3118104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1" name="Google Shape;471;p2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60437" y="3232221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4"/>
          <p:cNvSpPr txBox="1"/>
          <p:nvPr/>
        </p:nvSpPr>
        <p:spPr>
          <a:xfrm>
            <a:off x="5440680" y="3118104"/>
            <a:ext cx="3246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Portable elevator + van transportation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4"/>
          <p:cNvSpPr/>
          <p:nvPr/>
        </p:nvSpPr>
        <p:spPr>
          <a:xfrm>
            <a:off x="4846320" y="3694176"/>
            <a:ext cx="438912" cy="438912"/>
          </a:xfrm>
          <a:prstGeom prst="ellipse">
            <a:avLst/>
          </a:prstGeom>
          <a:solidFill>
            <a:srgbClr val="E870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4" name="Google Shape;474;p2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60437" y="3808293"/>
            <a:ext cx="210678" cy="210678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4"/>
          <p:cNvSpPr txBox="1"/>
          <p:nvPr/>
        </p:nvSpPr>
        <p:spPr>
          <a:xfrm>
            <a:off x="5440680" y="3694176"/>
            <a:ext cx="32461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Home remodeling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4"/>
          <p:cNvSpPr txBox="1"/>
          <p:nvPr/>
        </p:nvSpPr>
        <p:spPr>
          <a:xfrm>
            <a:off x="457200" y="437083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9531B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B9531B"/>
                </a:solidFill>
                <a:latin typeface="Arial"/>
                <a:ea typeface="Arial"/>
                <a:cs typeface="Arial"/>
                <a:sym typeface="Arial"/>
              </a:rPr>
              <a:t>www.home-happy.org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2A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 txBox="1"/>
          <p:nvPr/>
        </p:nvSpPr>
        <p:spPr>
          <a:xfrm>
            <a:off x="548640" y="914400"/>
            <a:ext cx="804672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Movement Is Medicine.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Movement Is Independence.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5"/>
          <p:cNvSpPr txBox="1"/>
          <p:nvPr/>
        </p:nvSpPr>
        <p:spPr>
          <a:xfrm>
            <a:off x="548640" y="2651760"/>
            <a:ext cx="80467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2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 and keep moving!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5"/>
          <p:cNvSpPr txBox="1"/>
          <p:nvPr/>
        </p:nvSpPr>
        <p:spPr>
          <a:xfrm>
            <a:off x="548640" y="3520440"/>
            <a:ext cx="80467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Dana Robbins, PT, DPT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Home and Happy Inc. </a:t>
            </a:r>
            <a:r>
              <a:rPr lang="en-US" sz="1500">
                <a:solidFill>
                  <a:srgbClr val="FFFFFF"/>
                </a:solidFill>
              </a:rPr>
              <a:t> | </a:t>
            </a:r>
            <a:r>
              <a:rPr lang="en-US" sz="1500" b="0" i="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www.home-happy.org</a:t>
            </a:r>
            <a:endParaRPr sz="1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FFFF"/>
                </a:solidFill>
              </a:rPr>
              <a:t>Buffalo Health and Fitness | www.buffalohealthandfitness.com </a:t>
            </a:r>
            <a:endParaRPr sz="150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@drdanadpt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6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6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References: hypertension and hyperlipidemia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6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6"/>
          <p:cNvSpPr txBox="1"/>
          <p:nvPr/>
        </p:nvSpPr>
        <p:spPr>
          <a:xfrm>
            <a:off x="457200" y="1097280"/>
            <a:ext cx="8229600" cy="3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Hypertension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1. Saco-Ledo G, Valenzuela PL, Ruiz-Hurtado G, Ruilope LM, Lucía A. Exercise reduces ambulatory blood pressure in patients with hypertension: a systematic review and meta-analysis of randomized controlled trials. J Am Heart Assoc. 2020;9(24):e018487.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2. Zhou H, Wang S, Zhao C, He H. Effect of exercise on vascular function in hypertension patients: a meta-analysis of randomized controlled trials. Front Cardiovasc Med. 2022;9:1013490.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3. Chourite C, Belmouss H, Fedouache M, Challal I, Zaguiri M, Mouilly M. Effectiveness of combined exercise training for hypertension management: a systematic review and meta-analysis of randomized controlled trials. Pan Afr Med J. 2026;53:111.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4. Correia RR, Veras ASC, Tebar WR, Rufino JC, Batista VRG, Teixeira GR. Strength training for arterial hypertension treatment: a systematic review and meta-analysis of randomized clinical trials. Sci Rep. 2023;13:201.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5. Naci H, Salcher-Konrad M, Dias S, et al. How does exercise treatment compare with antihypertensive medications? A network meta-analysis of 391 randomised controlled trials. Br J Sports Med. 2019;53(14):859-869.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Hyperlipidemia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6. Chen Z, Zhou R, Liu X, Wang J, Wang L, Lv Y, Yu L. Effects of aerobic exercise on blood lipids in people with overweight or obesity: a systematic review and meta-analysis of randomized controlled trials. Life (Basel). 2025;15(2):166.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7. Nunes PRP, Castro-e-Souza P, de Oliveira AA, et al. Effect of resistance training volume on body adiposity, metabolic risk, and inflammation in postmenopausal and older females: systematic review and meta-analysis. J Sport Health Sci. 2024;13(2):145-159.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8. Bernal JVM, Sánchez-Delgado JC, Jácome-Hortúa AM, et al. Effects of physical exercise on the lipid profile of perimenopausal and postmenopausal women: a systematic review and meta-analysis. Braz J Med Biol Res. 2025;58:e14194.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7"/>
          <p:cNvSpPr txBox="1"/>
          <p:nvPr/>
        </p:nvSpPr>
        <p:spPr>
          <a:xfrm>
            <a:off x="457200" y="32004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7"/>
          <p:cNvSpPr txBox="1"/>
          <p:nvPr/>
        </p:nvSpPr>
        <p:spPr>
          <a:xfrm>
            <a:off x="457200" y="566928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References: type 2 diabetes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7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Summit on Aging &amp; Independence  ·  Dr. Dana Robbins, PT, DPT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7"/>
          <p:cNvSpPr txBox="1"/>
          <p:nvPr/>
        </p:nvSpPr>
        <p:spPr>
          <a:xfrm>
            <a:off x="7772400" y="475488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7"/>
          <p:cNvSpPr txBox="1"/>
          <p:nvPr/>
        </p:nvSpPr>
        <p:spPr>
          <a:xfrm>
            <a:off x="457200" y="1097280"/>
            <a:ext cx="8229600" cy="3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02A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E8702A"/>
                </a:solidFill>
                <a:latin typeface="Arial"/>
                <a:ea typeface="Arial"/>
                <a:cs typeface="Arial"/>
                <a:sym typeface="Arial"/>
              </a:rPr>
              <a:t>Type 2 Diabetes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9. Michielsen M, Yagiz J, Hanssens M, et al. The effect of exercise characteristics on HbA1c and other cardiovascular risk factors in adults with type 2 diabetes: a systematic review and meta-analysis. Cardiovasc Diabetol. 2026;25:30.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10. Garcia SP, Cureau FV, de Quadros Iorra F, et al. Effects of exercise training and physical activity advice on HbA1c in people with type 2 diabetes: a network meta-analysis. Diabetes Res Clin Pract. 2025;221:112027.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11. Gallardo-Gómez D, Salazar-Martínez E, Alfonso-Rosa RM, et al. Optimal dose and type of physical activity to improve glycemic control in people diagnosed with type 2 diabetes: a systematic review and meta-analysis. Diabetes Care. 2024;47(2):295-303.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12. Li H, Yang S, Wang X, et al. Optimal exercise dose for resistance training to improve HbA1c levels in overweight and obese patients with type 2 diabetes: a Bayesian network meta-analysis. Front Physiol. 2026;17:1867073.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13. Muñoz Rossi FA, Cabarcas Rua JA, Quinapanta Castro NI, et al. The force awakening in HbA1c control: high-intensity and endurance exercise in patients with type 2 diabetes mellitus. Cureus. 2024;16(11):e73401.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300"/>
              </a:spcBef>
              <a:spcAft>
                <a:spcPts val="0"/>
              </a:spcAft>
              <a:buClr>
                <a:srgbClr val="1F1F1F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14. Dong C, Liu R, Huang Z, Yang Y, Sun S, Li R. Effect of exercise interventions based on family management or self-management on glycaemic control in patients with type 2 diabetes mellitus. Diabetol Metab Syndr. 2023;15:190.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C72C77EE0F954C8D5D00746E53AD24" ma:contentTypeVersion="16" ma:contentTypeDescription="Create a new document." ma:contentTypeScope="" ma:versionID="596d82be994cb7f436810ba0357ecba3">
  <xsd:schema xmlns:xsd="http://www.w3.org/2001/XMLSchema" xmlns:xs="http://www.w3.org/2001/XMLSchema" xmlns:p="http://schemas.microsoft.com/office/2006/metadata/properties" xmlns:ns2="726fc28a-e33e-464f-86b4-f346c3f1feca" xmlns:ns3="ab5ad5df-cae6-4ae9-9dd3-da17ebb01dd7" targetNamespace="http://schemas.microsoft.com/office/2006/metadata/properties" ma:root="true" ma:fieldsID="1269d4990ea29160d667ccdaa52f7ea1" ns2:_="" ns3:_="">
    <xsd:import namespace="726fc28a-e33e-464f-86b4-f346c3f1feca"/>
    <xsd:import namespace="ab5ad5df-cae6-4ae9-9dd3-da17ebb01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fc28a-e33e-464f-86b4-f346c3f1f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188a3d1-4a74-4b86-8fd8-1df873d70d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ad5df-cae6-4ae9-9dd3-da17ebb01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465430e-b2dc-4bcb-b9fc-88b37082bf2e}" ma:internalName="TaxCatchAll" ma:showField="CatchAllData" ma:web="ab5ad5df-cae6-4ae9-9dd3-da17ebb01d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5ad5df-cae6-4ae9-9dd3-da17ebb01dd7" xsi:nil="true"/>
    <lcf76f155ced4ddcb4097134ff3c332f xmlns="726fc28a-e33e-464f-86b4-f346c3f1fec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FE649E-2991-4E53-88AB-97C418D3EC30}"/>
</file>

<file path=customXml/itemProps2.xml><?xml version="1.0" encoding="utf-8"?>
<ds:datastoreItem xmlns:ds="http://schemas.openxmlformats.org/officeDocument/2006/customXml" ds:itemID="{3F61E9D3-E8AB-4A22-87B2-4DD151B42628}"/>
</file>

<file path=customXml/itemProps3.xml><?xml version="1.0" encoding="utf-8"?>
<ds:datastoreItem xmlns:ds="http://schemas.openxmlformats.org/officeDocument/2006/customXml" ds:itemID="{8794D646-A71B-4549-80BC-01E37DB633B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2767</Words>
  <Application>Microsoft Office PowerPoint</Application>
  <PresentationFormat>On-screen Show (16:9)</PresentationFormat>
  <Paragraphs>324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Tracy LeBlanc</dc:creator>
  <cp:lastModifiedBy>Tracy LeBlanc</cp:lastModifiedBy>
  <cp:revision>1</cp:revision>
  <dcterms:modified xsi:type="dcterms:W3CDTF">2026-09-28T19:17:23Z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0x010100C1C72C77EE0F954C8D5D00746E53AD24</vt:lpwstr>
  </property>
</Properties>
</file>