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60" r:id="rId5"/>
    <p:sldMasterId id="2147483674" r:id="rId6"/>
    <p:sldMasterId id="2147483687" r:id="rId7"/>
  </p:sldMasterIdLst>
  <p:notesMasterIdLst>
    <p:notesMasterId r:id="rId35"/>
  </p:notesMasterIdLst>
  <p:handoutMasterIdLst>
    <p:handoutMasterId r:id="rId36"/>
  </p:handoutMasterIdLst>
  <p:sldIdLst>
    <p:sldId id="111320" r:id="rId8"/>
    <p:sldId id="309" r:id="rId9"/>
    <p:sldId id="1071" r:id="rId10"/>
    <p:sldId id="111298" r:id="rId11"/>
    <p:sldId id="111297" r:id="rId12"/>
    <p:sldId id="111300" r:id="rId13"/>
    <p:sldId id="111301" r:id="rId14"/>
    <p:sldId id="111302" r:id="rId15"/>
    <p:sldId id="111303" r:id="rId16"/>
    <p:sldId id="111304" r:id="rId17"/>
    <p:sldId id="111308" r:id="rId18"/>
    <p:sldId id="111309" r:id="rId19"/>
    <p:sldId id="111305" r:id="rId20"/>
    <p:sldId id="111307" r:id="rId21"/>
    <p:sldId id="111306" r:id="rId22"/>
    <p:sldId id="111310" r:id="rId23"/>
    <p:sldId id="111311" r:id="rId24"/>
    <p:sldId id="111312" r:id="rId25"/>
    <p:sldId id="111313" r:id="rId26"/>
    <p:sldId id="111314" r:id="rId27"/>
    <p:sldId id="111315" r:id="rId28"/>
    <p:sldId id="111316" r:id="rId29"/>
    <p:sldId id="111319" r:id="rId30"/>
    <p:sldId id="111299" r:id="rId31"/>
    <p:sldId id="420" r:id="rId32"/>
    <p:sldId id="421" r:id="rId33"/>
    <p:sldId id="1240" r:id="rId34"/>
  </p:sldIdLst>
  <p:sldSz cx="9144000" cy="5143500" type="screen16x9"/>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336F"/>
    <a:srgbClr val="553278"/>
    <a:srgbClr val="002D73"/>
    <a:srgbClr val="F4F7FA"/>
    <a:srgbClr val="603888"/>
    <a:srgbClr val="5E3785"/>
    <a:srgbClr val="D0DDEC"/>
    <a:srgbClr val="CCFFFF"/>
    <a:srgbClr val="BDD4E3"/>
    <a:srgbClr val="6465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46" autoAdjust="0"/>
    <p:restoredTop sz="60048" autoAdjust="0"/>
  </p:normalViewPr>
  <p:slideViewPr>
    <p:cSldViewPr>
      <p:cViewPr varScale="1">
        <p:scale>
          <a:sx n="87" d="100"/>
          <a:sy n="87" d="100"/>
        </p:scale>
        <p:origin x="2160" y="8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3" d="100"/>
          <a:sy n="83" d="100"/>
        </p:scale>
        <p:origin x="3192"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36768" y="8772669"/>
            <a:ext cx="3011699" cy="463406"/>
          </a:xfrm>
          <a:prstGeom prst="rect">
            <a:avLst/>
          </a:prstGeom>
        </p:spPr>
        <p:txBody>
          <a:bodyPr vert="horz" lIns="92487" tIns="46244" rIns="92487" bIns="46244" rtlCol="0" anchor="b"/>
          <a:lstStyle>
            <a:lvl1pPr algn="r">
              <a:defRPr sz="1200"/>
            </a:lvl1pPr>
          </a:lstStyle>
          <a:p>
            <a:fld id="{2DA830D4-34F2-4035-8DE9-AF2B7A6CA676}" type="slidenum">
              <a:rPr lang="en-US" smtClean="0"/>
              <a:t>‹#›</a:t>
            </a:fld>
            <a:endParaRPr lang="en-US"/>
          </a:p>
        </p:txBody>
      </p:sp>
    </p:spTree>
    <p:extLst>
      <p:ext uri="{BB962C8B-B14F-4D97-AF65-F5344CB8AC3E}">
        <p14:creationId xmlns:p14="http://schemas.microsoft.com/office/powerpoint/2010/main" val="16212610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87" tIns="46244" rIns="92487" bIns="46244" rtlCol="0"/>
          <a:lstStyle>
            <a:lvl1pPr algn="r">
              <a:defRPr sz="1200"/>
            </a:lvl1pPr>
          </a:lstStyle>
          <a:p>
            <a:fld id="{CF2C164A-7038-42D0-953C-2EB4816D4C81}" type="datetimeFigureOut">
              <a:rPr lang="en-US" smtClean="0"/>
              <a:t>9/24/2026</a:t>
            </a:fld>
            <a:endParaRPr lang="en-US"/>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2487" tIns="46244" rIns="92487" bIns="46244" rtlCol="0" anchor="ctr"/>
          <a:lstStyle/>
          <a:p>
            <a:endParaRPr lang="en-US"/>
          </a:p>
        </p:txBody>
      </p:sp>
      <p:sp>
        <p:nvSpPr>
          <p:cNvPr id="6" name="Footer Placeholder 5"/>
          <p:cNvSpPr>
            <a:spLocks noGrp="1"/>
          </p:cNvSpPr>
          <p:nvPr>
            <p:ph type="ftr" sz="quarter" idx="4"/>
          </p:nvPr>
        </p:nvSpPr>
        <p:spPr>
          <a:xfrm>
            <a:off x="0" y="8772669"/>
            <a:ext cx="3011699" cy="461804"/>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2487" tIns="46244" rIns="92487" bIns="46244" rtlCol="0" anchor="b"/>
          <a:lstStyle>
            <a:lvl1pPr algn="r">
              <a:defRPr sz="1200"/>
            </a:lvl1pPr>
          </a:lstStyle>
          <a:p>
            <a:fld id="{F6DA9C80-B631-4EC4-8253-F63CFD0157DF}" type="slidenum">
              <a:rPr lang="en-US" smtClean="0"/>
              <a:t>‹#›</a:t>
            </a:fld>
            <a:endParaRPr lang="en-US"/>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45000"/>
            <a:ext cx="5559425" cy="3636963"/>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a:t>
            </a:fld>
            <a:endParaRPr lang="en-US"/>
          </a:p>
        </p:txBody>
      </p:sp>
    </p:spTree>
    <p:extLst>
      <p:ext uri="{BB962C8B-B14F-4D97-AF65-F5344CB8AC3E}">
        <p14:creationId xmlns:p14="http://schemas.microsoft.com/office/powerpoint/2010/main" val="356704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8DD1E1-C768-49E5-8BA3-6B6183B0B7A5}" type="slidenum">
              <a:rPr lang="en-US" smtClean="0"/>
              <a:t>3</a:t>
            </a:fld>
            <a:endParaRPr lang="en-US"/>
          </a:p>
        </p:txBody>
      </p:sp>
    </p:spTree>
    <p:extLst>
      <p:ext uri="{BB962C8B-B14F-4D97-AF65-F5344CB8AC3E}">
        <p14:creationId xmlns:p14="http://schemas.microsoft.com/office/powerpoint/2010/main" val="197425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6DA9C80-B631-4EC4-8253-F63CFD0157DF}" type="slidenum">
              <a:rPr lang="en-US" smtClean="0"/>
              <a:t>5</a:t>
            </a:fld>
            <a:endParaRPr lang="en-US"/>
          </a:p>
        </p:txBody>
      </p:sp>
    </p:spTree>
    <p:extLst>
      <p:ext uri="{BB962C8B-B14F-4D97-AF65-F5344CB8AC3E}">
        <p14:creationId xmlns:p14="http://schemas.microsoft.com/office/powerpoint/2010/main" val="148793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96442-9D70-8C74-D982-6E8790A5F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5A212-C14B-0028-95A2-B042F8AFB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BC24E-F678-3BB9-AE4A-F3CA77967494}"/>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1282BFC-D4AF-6298-81A1-DFAE62940D50}"/>
              </a:ext>
            </a:extLst>
          </p:cNvPr>
          <p:cNvSpPr>
            <a:spLocks noGrp="1"/>
          </p:cNvSpPr>
          <p:nvPr>
            <p:ph type="sldNum" sz="quarter" idx="5"/>
          </p:nvPr>
        </p:nvSpPr>
        <p:spPr/>
        <p:txBody>
          <a:bodyPr/>
          <a:lstStyle/>
          <a:p>
            <a:fld id="{F6DA9C80-B631-4EC4-8253-F63CFD0157DF}" type="slidenum">
              <a:rPr lang="en-US" smtClean="0"/>
              <a:t>6</a:t>
            </a:fld>
            <a:endParaRPr lang="en-US"/>
          </a:p>
        </p:txBody>
      </p:sp>
    </p:spTree>
    <p:extLst>
      <p:ext uri="{BB962C8B-B14F-4D97-AF65-F5344CB8AC3E}">
        <p14:creationId xmlns:p14="http://schemas.microsoft.com/office/powerpoint/2010/main" val="3552765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985BD-5493-EBD1-9D61-D1962E9A04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CB0C3-486C-3D9F-625C-36B1401F2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77C5E4-19CB-95EB-CE24-21759EF51917}"/>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26CFC33-5D0D-59D5-9B12-7FD76B656E40}"/>
              </a:ext>
            </a:extLst>
          </p:cNvPr>
          <p:cNvSpPr>
            <a:spLocks noGrp="1"/>
          </p:cNvSpPr>
          <p:nvPr>
            <p:ph type="sldNum" sz="quarter" idx="5"/>
          </p:nvPr>
        </p:nvSpPr>
        <p:spPr/>
        <p:txBody>
          <a:bodyPr/>
          <a:lstStyle/>
          <a:p>
            <a:fld id="{F6DA9C80-B631-4EC4-8253-F63CFD0157DF}" type="slidenum">
              <a:rPr lang="en-US" smtClean="0"/>
              <a:t>7</a:t>
            </a:fld>
            <a:endParaRPr lang="en-US"/>
          </a:p>
        </p:txBody>
      </p:sp>
    </p:spTree>
    <p:extLst>
      <p:ext uri="{BB962C8B-B14F-4D97-AF65-F5344CB8AC3E}">
        <p14:creationId xmlns:p14="http://schemas.microsoft.com/office/powerpoint/2010/main" val="300742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F39F2-B0B0-C17F-4851-5258FA99A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B11D6-1666-D32F-6D2B-CC69397C7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A6C456-DF57-25BB-5F46-775836E1DDA5}"/>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EAF95FD-D145-CA84-A2FB-36D689C73158}"/>
              </a:ext>
            </a:extLst>
          </p:cNvPr>
          <p:cNvSpPr>
            <a:spLocks noGrp="1"/>
          </p:cNvSpPr>
          <p:nvPr>
            <p:ph type="sldNum" sz="quarter" idx="5"/>
          </p:nvPr>
        </p:nvSpPr>
        <p:spPr/>
        <p:txBody>
          <a:bodyPr/>
          <a:lstStyle/>
          <a:p>
            <a:fld id="{F6DA9C80-B631-4EC4-8253-F63CFD0157DF}" type="slidenum">
              <a:rPr lang="en-US" smtClean="0"/>
              <a:t>8</a:t>
            </a:fld>
            <a:endParaRPr lang="en-US"/>
          </a:p>
        </p:txBody>
      </p:sp>
    </p:spTree>
    <p:extLst>
      <p:ext uri="{BB962C8B-B14F-4D97-AF65-F5344CB8AC3E}">
        <p14:creationId xmlns:p14="http://schemas.microsoft.com/office/powerpoint/2010/main" val="2661861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F0243-C63D-B41F-CA2F-09565BC13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F2ED5-0F9C-D3B4-C622-B6008620CB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B745CB-D585-6F0E-8207-6F58547BB389}"/>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AE236F30-7BEF-7FC6-509A-7FC9070E9197}"/>
              </a:ext>
            </a:extLst>
          </p:cNvPr>
          <p:cNvSpPr>
            <a:spLocks noGrp="1"/>
          </p:cNvSpPr>
          <p:nvPr>
            <p:ph type="sldNum" sz="quarter" idx="5"/>
          </p:nvPr>
        </p:nvSpPr>
        <p:spPr/>
        <p:txBody>
          <a:bodyPr/>
          <a:lstStyle/>
          <a:p>
            <a:fld id="{F6DA9C80-B631-4EC4-8253-F63CFD0157DF}" type="slidenum">
              <a:rPr lang="en-US" smtClean="0"/>
              <a:t>9</a:t>
            </a:fld>
            <a:endParaRPr lang="en-US"/>
          </a:p>
        </p:txBody>
      </p:sp>
    </p:spTree>
    <p:extLst>
      <p:ext uri="{BB962C8B-B14F-4D97-AF65-F5344CB8AC3E}">
        <p14:creationId xmlns:p14="http://schemas.microsoft.com/office/powerpoint/2010/main" val="542044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1AB20-3257-ACC1-CF9C-DE756149F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C52EF-71EE-E28E-B7F1-6B682A5F6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B7599-80D6-C272-3633-578D004C2EBE}"/>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B6FF8E7-C585-3930-C343-F5E750FD2CA1}"/>
              </a:ext>
            </a:extLst>
          </p:cNvPr>
          <p:cNvSpPr>
            <a:spLocks noGrp="1"/>
          </p:cNvSpPr>
          <p:nvPr>
            <p:ph type="sldNum" sz="quarter" idx="5"/>
          </p:nvPr>
        </p:nvSpPr>
        <p:spPr/>
        <p:txBody>
          <a:bodyPr/>
          <a:lstStyle/>
          <a:p>
            <a:fld id="{F6DA9C80-B631-4EC4-8253-F63CFD0157DF}" type="slidenum">
              <a:rPr lang="en-US" smtClean="0"/>
              <a:t>10</a:t>
            </a:fld>
            <a:endParaRPr lang="en-US"/>
          </a:p>
        </p:txBody>
      </p:sp>
    </p:spTree>
    <p:extLst>
      <p:ext uri="{BB962C8B-B14F-4D97-AF65-F5344CB8AC3E}">
        <p14:creationId xmlns:p14="http://schemas.microsoft.com/office/powerpoint/2010/main" val="2455390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F799F-BF3D-85F4-766B-990ACAD54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6640B-49C1-8A13-00BD-BF7599AB06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95773-37EA-0ACB-DC4E-E41A9E557CCB}"/>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785EEC3-8759-800F-1E4A-1F68617284BF}"/>
              </a:ext>
            </a:extLst>
          </p:cNvPr>
          <p:cNvSpPr>
            <a:spLocks noGrp="1"/>
          </p:cNvSpPr>
          <p:nvPr>
            <p:ph type="sldNum" sz="quarter" idx="5"/>
          </p:nvPr>
        </p:nvSpPr>
        <p:spPr/>
        <p:txBody>
          <a:bodyPr/>
          <a:lstStyle/>
          <a:p>
            <a:fld id="{F6DA9C80-B631-4EC4-8253-F63CFD0157DF}" type="slidenum">
              <a:rPr lang="en-US" smtClean="0"/>
              <a:t>11</a:t>
            </a:fld>
            <a:endParaRPr lang="en-US"/>
          </a:p>
        </p:txBody>
      </p:sp>
    </p:spTree>
    <p:extLst>
      <p:ext uri="{BB962C8B-B14F-4D97-AF65-F5344CB8AC3E}">
        <p14:creationId xmlns:p14="http://schemas.microsoft.com/office/powerpoint/2010/main" val="3090514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431BD-E5D5-5874-E79F-FCFAAE963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AAC69-640E-8FF5-F00C-ED3EC7CA9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102636-5B3F-F338-C551-09E5CD72F462}"/>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DB8D0B7C-AEB1-03A1-3B94-4F9C1325AF1F}"/>
              </a:ext>
            </a:extLst>
          </p:cNvPr>
          <p:cNvSpPr>
            <a:spLocks noGrp="1"/>
          </p:cNvSpPr>
          <p:nvPr>
            <p:ph type="sldNum" sz="quarter" idx="5"/>
          </p:nvPr>
        </p:nvSpPr>
        <p:spPr/>
        <p:txBody>
          <a:bodyPr/>
          <a:lstStyle/>
          <a:p>
            <a:fld id="{F6DA9C80-B631-4EC4-8253-F63CFD0157DF}" type="slidenum">
              <a:rPr lang="en-US" smtClean="0"/>
              <a:t>12</a:t>
            </a:fld>
            <a:endParaRPr lang="en-US"/>
          </a:p>
        </p:txBody>
      </p:sp>
    </p:spTree>
    <p:extLst>
      <p:ext uri="{BB962C8B-B14F-4D97-AF65-F5344CB8AC3E}">
        <p14:creationId xmlns:p14="http://schemas.microsoft.com/office/powerpoint/2010/main" val="263710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C4FDC-7975-ABB8-C732-B2699E713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45B2D-238D-93E8-2CD7-35263FC97E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C3B441-39C4-D1BC-D64F-5EA16E6E6F8D}"/>
              </a:ext>
            </a:extLst>
          </p:cNvPr>
          <p:cNvSpPr>
            <a:spLocks noGrp="1"/>
          </p:cNvSpPr>
          <p:nvPr>
            <p:ph type="body" idx="1"/>
          </p:nvPr>
        </p:nvSpPr>
        <p:spPr>
          <a:xfrm>
            <a:off x="701675" y="4473575"/>
            <a:ext cx="5607050" cy="3660775"/>
          </a:xfrm>
          <a:prstGeom prst="rect">
            <a:avLst/>
          </a:prstGeom>
        </p:spPr>
        <p:txBody>
          <a:bodyPr/>
          <a:lstStyle/>
          <a:p>
            <a:r>
              <a:rPr lang="en-US" dirty="0"/>
              <a:t> </a:t>
            </a:r>
          </a:p>
        </p:txBody>
      </p:sp>
      <p:sp>
        <p:nvSpPr>
          <p:cNvPr id="4" name="Slide Number Placeholder 3">
            <a:extLst>
              <a:ext uri="{FF2B5EF4-FFF2-40B4-BE49-F238E27FC236}">
                <a16:creationId xmlns:a16="http://schemas.microsoft.com/office/drawing/2014/main" id="{25DDA1BD-2755-DD09-F371-E5C396B57453}"/>
              </a:ext>
            </a:extLst>
          </p:cNvPr>
          <p:cNvSpPr>
            <a:spLocks noGrp="1"/>
          </p:cNvSpPr>
          <p:nvPr>
            <p:ph type="sldNum" sz="quarter" idx="5"/>
          </p:nvPr>
        </p:nvSpPr>
        <p:spPr/>
        <p:txBody>
          <a:bodyPr/>
          <a:lstStyle/>
          <a:p>
            <a:fld id="{F6DA9C80-B631-4EC4-8253-F63CFD0157DF}" type="slidenum">
              <a:rPr lang="en-US" smtClean="0"/>
              <a:t>13</a:t>
            </a:fld>
            <a:endParaRPr lang="en-US"/>
          </a:p>
        </p:txBody>
      </p:sp>
    </p:spTree>
    <p:extLst>
      <p:ext uri="{BB962C8B-B14F-4D97-AF65-F5344CB8AC3E}">
        <p14:creationId xmlns:p14="http://schemas.microsoft.com/office/powerpoint/2010/main" val="3437149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92B6B-DAD0-3337-04F8-4C91C028D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5E703-4B18-A1A8-7094-0A1D755C78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9C1F5-94CC-140F-A58C-D13082325FEB}"/>
              </a:ext>
            </a:extLst>
          </p:cNvPr>
          <p:cNvSpPr>
            <a:spLocks noGrp="1"/>
          </p:cNvSpPr>
          <p:nvPr>
            <p:ph type="body" idx="1"/>
          </p:nvPr>
        </p:nvSpPr>
        <p:spPr>
          <a:xfrm>
            <a:off x="701675" y="4473575"/>
            <a:ext cx="5607050" cy="3660775"/>
          </a:xfrm>
          <a:prstGeom prst="rect">
            <a:avLst/>
          </a:prstGeom>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90C8D2D-2251-C547-F56B-188A945A08BF}"/>
              </a:ext>
            </a:extLst>
          </p:cNvPr>
          <p:cNvSpPr>
            <a:spLocks noGrp="1"/>
          </p:cNvSpPr>
          <p:nvPr>
            <p:ph type="sldNum" sz="quarter" idx="5"/>
          </p:nvPr>
        </p:nvSpPr>
        <p:spPr/>
        <p:txBody>
          <a:bodyPr/>
          <a:lstStyle/>
          <a:p>
            <a:fld id="{F6DA9C80-B631-4EC4-8253-F63CFD0157DF}" type="slidenum">
              <a:rPr lang="en-US" smtClean="0"/>
              <a:t>14</a:t>
            </a:fld>
            <a:endParaRPr lang="en-US"/>
          </a:p>
        </p:txBody>
      </p:sp>
    </p:spTree>
    <p:extLst>
      <p:ext uri="{BB962C8B-B14F-4D97-AF65-F5344CB8AC3E}">
        <p14:creationId xmlns:p14="http://schemas.microsoft.com/office/powerpoint/2010/main" val="1788196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4FE49-7D4C-5C42-6654-F7AF65840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B0664-C7CB-6FC7-B169-93E60F3B1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2641A-6162-4DE1-03C6-66BB9F9A4B40}"/>
              </a:ext>
            </a:extLst>
          </p:cNvPr>
          <p:cNvSpPr>
            <a:spLocks noGrp="1"/>
          </p:cNvSpPr>
          <p:nvPr>
            <p:ph type="body" idx="1"/>
          </p:nvPr>
        </p:nvSpPr>
        <p:spPr>
          <a:xfrm>
            <a:off x="701675" y="4473575"/>
            <a:ext cx="5607050" cy="3660775"/>
          </a:xfrm>
          <a:prstGeom prst="rect">
            <a:avLst/>
          </a:prstGeom>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597A839-5CB5-06E7-431B-EC5F17497776}"/>
              </a:ext>
            </a:extLst>
          </p:cNvPr>
          <p:cNvSpPr>
            <a:spLocks noGrp="1"/>
          </p:cNvSpPr>
          <p:nvPr>
            <p:ph type="sldNum" sz="quarter" idx="5"/>
          </p:nvPr>
        </p:nvSpPr>
        <p:spPr/>
        <p:txBody>
          <a:bodyPr/>
          <a:lstStyle/>
          <a:p>
            <a:fld id="{F6DA9C80-B631-4EC4-8253-F63CFD0157DF}" type="slidenum">
              <a:rPr lang="en-US" smtClean="0"/>
              <a:t>15</a:t>
            </a:fld>
            <a:endParaRPr lang="en-US"/>
          </a:p>
        </p:txBody>
      </p:sp>
    </p:spTree>
    <p:extLst>
      <p:ext uri="{BB962C8B-B14F-4D97-AF65-F5344CB8AC3E}">
        <p14:creationId xmlns:p14="http://schemas.microsoft.com/office/powerpoint/2010/main" val="1433672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9379A-AF67-F22C-0BC2-14E3E1561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DE91F-1C63-2042-9DAE-5FB4ABE5B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4F28E-F56A-B642-45AD-38771B3811E0}"/>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ED96E3F5-8E2A-6519-8FB3-80C2929603A9}"/>
              </a:ext>
            </a:extLst>
          </p:cNvPr>
          <p:cNvSpPr>
            <a:spLocks noGrp="1"/>
          </p:cNvSpPr>
          <p:nvPr>
            <p:ph type="sldNum" sz="quarter" idx="5"/>
          </p:nvPr>
        </p:nvSpPr>
        <p:spPr/>
        <p:txBody>
          <a:bodyPr/>
          <a:lstStyle/>
          <a:p>
            <a:fld id="{F6DA9C80-B631-4EC4-8253-F63CFD0157DF}" type="slidenum">
              <a:rPr lang="en-US" smtClean="0"/>
              <a:t>16</a:t>
            </a:fld>
            <a:endParaRPr lang="en-US"/>
          </a:p>
        </p:txBody>
      </p:sp>
    </p:spTree>
    <p:extLst>
      <p:ext uri="{BB962C8B-B14F-4D97-AF65-F5344CB8AC3E}">
        <p14:creationId xmlns:p14="http://schemas.microsoft.com/office/powerpoint/2010/main" val="4290634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0112E-E5F8-397F-BB92-FAD892946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F1FD5F-065F-CEE2-63D2-9A74AAE27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67D39E-57DF-D1C9-FA73-9089B475C9EE}"/>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5419B59-D191-E7DE-4B70-1763AF557C21}"/>
              </a:ext>
            </a:extLst>
          </p:cNvPr>
          <p:cNvSpPr>
            <a:spLocks noGrp="1"/>
          </p:cNvSpPr>
          <p:nvPr>
            <p:ph type="sldNum" sz="quarter" idx="5"/>
          </p:nvPr>
        </p:nvSpPr>
        <p:spPr/>
        <p:txBody>
          <a:bodyPr/>
          <a:lstStyle/>
          <a:p>
            <a:fld id="{F6DA9C80-B631-4EC4-8253-F63CFD0157DF}" type="slidenum">
              <a:rPr lang="en-US" smtClean="0"/>
              <a:t>17</a:t>
            </a:fld>
            <a:endParaRPr lang="en-US"/>
          </a:p>
        </p:txBody>
      </p:sp>
    </p:spTree>
    <p:extLst>
      <p:ext uri="{BB962C8B-B14F-4D97-AF65-F5344CB8AC3E}">
        <p14:creationId xmlns:p14="http://schemas.microsoft.com/office/powerpoint/2010/main" val="1016440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12C65-4CF0-1080-960D-D46294FDA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97B556-A4CD-A05C-EE72-0C6471CC1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620A49-DA68-3517-462B-49F85E67F4C2}"/>
              </a:ext>
            </a:extLst>
          </p:cNvPr>
          <p:cNvSpPr>
            <a:spLocks noGrp="1"/>
          </p:cNvSpPr>
          <p:nvPr>
            <p:ph type="body" idx="1"/>
          </p:nvPr>
        </p:nvSpPr>
        <p:spPr>
          <a:xfrm>
            <a:off x="701675" y="4473575"/>
            <a:ext cx="5607050" cy="3660775"/>
          </a:xfrm>
          <a:prstGeom prst="rect">
            <a:avLst/>
          </a:prstGeom>
        </p:spPr>
        <p:txBody>
          <a:bodyPr/>
          <a:lstStyle/>
          <a:p>
            <a:r>
              <a:rPr lang="en-US" dirty="0"/>
              <a:t> </a:t>
            </a:r>
          </a:p>
        </p:txBody>
      </p:sp>
      <p:sp>
        <p:nvSpPr>
          <p:cNvPr id="4" name="Slide Number Placeholder 3">
            <a:extLst>
              <a:ext uri="{FF2B5EF4-FFF2-40B4-BE49-F238E27FC236}">
                <a16:creationId xmlns:a16="http://schemas.microsoft.com/office/drawing/2014/main" id="{EADAE119-5332-CCA2-52E0-C8332592AB5D}"/>
              </a:ext>
            </a:extLst>
          </p:cNvPr>
          <p:cNvSpPr>
            <a:spLocks noGrp="1"/>
          </p:cNvSpPr>
          <p:nvPr>
            <p:ph type="sldNum" sz="quarter" idx="5"/>
          </p:nvPr>
        </p:nvSpPr>
        <p:spPr/>
        <p:txBody>
          <a:bodyPr/>
          <a:lstStyle/>
          <a:p>
            <a:fld id="{F6DA9C80-B631-4EC4-8253-F63CFD0157DF}" type="slidenum">
              <a:rPr lang="en-US" smtClean="0"/>
              <a:t>18</a:t>
            </a:fld>
            <a:endParaRPr lang="en-US"/>
          </a:p>
        </p:txBody>
      </p:sp>
    </p:spTree>
    <p:extLst>
      <p:ext uri="{BB962C8B-B14F-4D97-AF65-F5344CB8AC3E}">
        <p14:creationId xmlns:p14="http://schemas.microsoft.com/office/powerpoint/2010/main" val="3411119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D10B4-4A55-DA93-5C2B-15190D2DA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FFF3C-2822-4970-B2C9-736B1EE21A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D591D-14BD-1E3E-029A-323C39EC810A}"/>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A380F628-1169-52DE-4DC0-581E91912D97}"/>
              </a:ext>
            </a:extLst>
          </p:cNvPr>
          <p:cNvSpPr>
            <a:spLocks noGrp="1"/>
          </p:cNvSpPr>
          <p:nvPr>
            <p:ph type="sldNum" sz="quarter" idx="5"/>
          </p:nvPr>
        </p:nvSpPr>
        <p:spPr/>
        <p:txBody>
          <a:bodyPr/>
          <a:lstStyle/>
          <a:p>
            <a:fld id="{F6DA9C80-B631-4EC4-8253-F63CFD0157DF}" type="slidenum">
              <a:rPr lang="en-US" smtClean="0"/>
              <a:t>19</a:t>
            </a:fld>
            <a:endParaRPr lang="en-US"/>
          </a:p>
        </p:txBody>
      </p:sp>
    </p:spTree>
    <p:extLst>
      <p:ext uri="{BB962C8B-B14F-4D97-AF65-F5344CB8AC3E}">
        <p14:creationId xmlns:p14="http://schemas.microsoft.com/office/powerpoint/2010/main" val="296079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5E014-1FC4-91D5-FB17-DDCB2FA01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2D945-7EB6-2ECC-B622-4716C442B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DC1D4-EB3F-E222-2335-018CAC1EFAAD}"/>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865B33EC-503A-1046-B201-BCEBDB8FCB86}"/>
              </a:ext>
            </a:extLst>
          </p:cNvPr>
          <p:cNvSpPr>
            <a:spLocks noGrp="1"/>
          </p:cNvSpPr>
          <p:nvPr>
            <p:ph type="sldNum" sz="quarter" idx="5"/>
          </p:nvPr>
        </p:nvSpPr>
        <p:spPr/>
        <p:txBody>
          <a:bodyPr/>
          <a:lstStyle/>
          <a:p>
            <a:fld id="{F6DA9C80-B631-4EC4-8253-F63CFD0157DF}" type="slidenum">
              <a:rPr lang="en-US" smtClean="0"/>
              <a:t>20</a:t>
            </a:fld>
            <a:endParaRPr lang="en-US"/>
          </a:p>
        </p:txBody>
      </p:sp>
    </p:spTree>
    <p:extLst>
      <p:ext uri="{BB962C8B-B14F-4D97-AF65-F5344CB8AC3E}">
        <p14:creationId xmlns:p14="http://schemas.microsoft.com/office/powerpoint/2010/main" val="430055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41B0C-B690-B028-9962-E8331CF45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2DC6A-267F-CB10-D614-349DF5D47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CF346-D1D5-933E-F7C3-A4CE3DAC178F}"/>
              </a:ext>
            </a:extLst>
          </p:cNvPr>
          <p:cNvSpPr>
            <a:spLocks noGrp="1"/>
          </p:cNvSpPr>
          <p:nvPr>
            <p:ph type="body" idx="1"/>
          </p:nvPr>
        </p:nvSpPr>
        <p:spPr>
          <a:xfrm>
            <a:off x="701675" y="4473575"/>
            <a:ext cx="5607050" cy="3660775"/>
          </a:xfrm>
          <a:prstGeom prst="rect">
            <a:avLst/>
          </a:prstGeom>
        </p:spPr>
        <p:txBody>
          <a:bodyPr/>
          <a:lstStyle/>
          <a:p>
            <a:r>
              <a:rPr lang="en-US" dirty="0"/>
              <a:t> </a:t>
            </a:r>
          </a:p>
        </p:txBody>
      </p:sp>
      <p:sp>
        <p:nvSpPr>
          <p:cNvPr id="4" name="Slide Number Placeholder 3">
            <a:extLst>
              <a:ext uri="{FF2B5EF4-FFF2-40B4-BE49-F238E27FC236}">
                <a16:creationId xmlns:a16="http://schemas.microsoft.com/office/drawing/2014/main" id="{2FAB0AD6-F5E9-0405-70BE-7DC6A6AF3ABD}"/>
              </a:ext>
            </a:extLst>
          </p:cNvPr>
          <p:cNvSpPr>
            <a:spLocks noGrp="1"/>
          </p:cNvSpPr>
          <p:nvPr>
            <p:ph type="sldNum" sz="quarter" idx="5"/>
          </p:nvPr>
        </p:nvSpPr>
        <p:spPr/>
        <p:txBody>
          <a:bodyPr/>
          <a:lstStyle/>
          <a:p>
            <a:fld id="{F6DA9C80-B631-4EC4-8253-F63CFD0157DF}" type="slidenum">
              <a:rPr lang="en-US" smtClean="0"/>
              <a:t>21</a:t>
            </a:fld>
            <a:endParaRPr lang="en-US"/>
          </a:p>
        </p:txBody>
      </p:sp>
    </p:spTree>
    <p:extLst>
      <p:ext uri="{BB962C8B-B14F-4D97-AF65-F5344CB8AC3E}">
        <p14:creationId xmlns:p14="http://schemas.microsoft.com/office/powerpoint/2010/main" val="894741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D8F45-4622-DBF1-3B66-34EA39A71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D4DC7-E0FA-2880-FF10-D50630F69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1F3D7-7145-F0B9-6648-30421E15A79D}"/>
              </a:ext>
            </a:extLst>
          </p:cNvPr>
          <p:cNvSpPr>
            <a:spLocks noGrp="1"/>
          </p:cNvSpPr>
          <p:nvPr>
            <p:ph type="body" idx="1"/>
          </p:nvPr>
        </p:nvSpPr>
        <p:spPr>
          <a:xfrm>
            <a:off x="701675" y="4473575"/>
            <a:ext cx="5607050" cy="3660775"/>
          </a:xfrm>
          <a:prstGeom prst="rect">
            <a:avLst/>
          </a:prstGeom>
        </p:spPr>
        <p:txBody>
          <a:bodyPr/>
          <a:lstStyle/>
          <a:p>
            <a:r>
              <a:rPr lang="en-US" dirty="0"/>
              <a:t> </a:t>
            </a:r>
          </a:p>
        </p:txBody>
      </p:sp>
      <p:sp>
        <p:nvSpPr>
          <p:cNvPr id="4" name="Slide Number Placeholder 3">
            <a:extLst>
              <a:ext uri="{FF2B5EF4-FFF2-40B4-BE49-F238E27FC236}">
                <a16:creationId xmlns:a16="http://schemas.microsoft.com/office/drawing/2014/main" id="{1E82B8C4-926B-BBA8-6B5C-3963268772CF}"/>
              </a:ext>
            </a:extLst>
          </p:cNvPr>
          <p:cNvSpPr>
            <a:spLocks noGrp="1"/>
          </p:cNvSpPr>
          <p:nvPr>
            <p:ph type="sldNum" sz="quarter" idx="5"/>
          </p:nvPr>
        </p:nvSpPr>
        <p:spPr/>
        <p:txBody>
          <a:bodyPr/>
          <a:lstStyle/>
          <a:p>
            <a:fld id="{F6DA9C80-B631-4EC4-8253-F63CFD0157DF}" type="slidenum">
              <a:rPr lang="en-US" smtClean="0"/>
              <a:t>22</a:t>
            </a:fld>
            <a:endParaRPr lang="en-US"/>
          </a:p>
        </p:txBody>
      </p:sp>
    </p:spTree>
    <p:extLst>
      <p:ext uri="{BB962C8B-B14F-4D97-AF65-F5344CB8AC3E}">
        <p14:creationId xmlns:p14="http://schemas.microsoft.com/office/powerpoint/2010/main" val="869804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AACD5-959F-4AD1-2052-915DF3F46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59330-4037-E98F-B9E3-62EDFE513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FA3B4-DD2F-232D-2B3F-F1795D8ADD20}"/>
              </a:ext>
            </a:extLst>
          </p:cNvPr>
          <p:cNvSpPr>
            <a:spLocks noGrp="1"/>
          </p:cNvSpPr>
          <p:nvPr>
            <p:ph type="body" idx="1"/>
          </p:nvPr>
        </p:nvSpPr>
        <p:spPr>
          <a:xfrm>
            <a:off x="701675" y="4473575"/>
            <a:ext cx="5607050" cy="366077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B978CBC4-358A-9AF2-6CC3-52E9728D5859}"/>
              </a:ext>
            </a:extLst>
          </p:cNvPr>
          <p:cNvSpPr>
            <a:spLocks noGrp="1"/>
          </p:cNvSpPr>
          <p:nvPr>
            <p:ph type="sldNum" sz="quarter" idx="5"/>
          </p:nvPr>
        </p:nvSpPr>
        <p:spPr/>
        <p:txBody>
          <a:bodyPr/>
          <a:lstStyle/>
          <a:p>
            <a:fld id="{F6DA9C80-B631-4EC4-8253-F63CFD0157DF}" type="slidenum">
              <a:rPr lang="en-US" smtClean="0"/>
              <a:t>23</a:t>
            </a:fld>
            <a:endParaRPr lang="en-US"/>
          </a:p>
        </p:txBody>
      </p:sp>
    </p:spTree>
    <p:extLst>
      <p:ext uri="{BB962C8B-B14F-4D97-AF65-F5344CB8AC3E}">
        <p14:creationId xmlns:p14="http://schemas.microsoft.com/office/powerpoint/2010/main" val="3064155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xfrm>
            <a:off x="695008" y="4387136"/>
            <a:ext cx="5560060" cy="41562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487" tIns="46244" rIns="92487" bIns="46244" numCol="1" anchor="t" anchorCtr="0" compatLnSpc="1">
            <a:prstTxWarp prst="textNoShape">
              <a:avLst/>
            </a:prstTxWarp>
          </a:bodyPr>
          <a:lstStyle/>
          <a:p>
            <a:pPr>
              <a:spcBef>
                <a:spcPct val="0"/>
              </a:spcBef>
            </a:pPr>
            <a:endParaRPr lang="en-US" alt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411" indent="-283620" eaLnBrk="0" hangingPunct="0">
              <a:defRPr>
                <a:solidFill>
                  <a:schemeClr val="tx1"/>
                </a:solidFill>
                <a:latin typeface="Arial" charset="0"/>
                <a:cs typeface="Arial" charset="0"/>
              </a:defRPr>
            </a:lvl2pPr>
            <a:lvl3pPr marL="1134479" indent="-226895" eaLnBrk="0" hangingPunct="0">
              <a:defRPr>
                <a:solidFill>
                  <a:schemeClr val="tx1"/>
                </a:solidFill>
                <a:latin typeface="Arial" charset="0"/>
                <a:cs typeface="Arial" charset="0"/>
              </a:defRPr>
            </a:lvl3pPr>
            <a:lvl4pPr marL="1588270" indent="-226895" eaLnBrk="0" hangingPunct="0">
              <a:defRPr>
                <a:solidFill>
                  <a:schemeClr val="tx1"/>
                </a:solidFill>
                <a:latin typeface="Arial" charset="0"/>
                <a:cs typeface="Arial" charset="0"/>
              </a:defRPr>
            </a:lvl4pPr>
            <a:lvl5pPr marL="2042063" indent="-226895" eaLnBrk="0" hangingPunct="0">
              <a:defRPr>
                <a:solidFill>
                  <a:schemeClr val="tx1"/>
                </a:solidFill>
                <a:latin typeface="Arial" charset="0"/>
                <a:cs typeface="Arial" charset="0"/>
              </a:defRPr>
            </a:lvl5pPr>
            <a:lvl6pPr marL="2495854" indent="-226895" eaLnBrk="0" fontAlgn="base" hangingPunct="0">
              <a:spcBef>
                <a:spcPct val="0"/>
              </a:spcBef>
              <a:spcAft>
                <a:spcPct val="0"/>
              </a:spcAft>
              <a:defRPr>
                <a:solidFill>
                  <a:schemeClr val="tx1"/>
                </a:solidFill>
                <a:latin typeface="Arial" charset="0"/>
                <a:cs typeface="Arial" charset="0"/>
              </a:defRPr>
            </a:lvl6pPr>
            <a:lvl7pPr marL="2949645" indent="-226895" eaLnBrk="0" fontAlgn="base" hangingPunct="0">
              <a:spcBef>
                <a:spcPct val="0"/>
              </a:spcBef>
              <a:spcAft>
                <a:spcPct val="0"/>
              </a:spcAft>
              <a:defRPr>
                <a:solidFill>
                  <a:schemeClr val="tx1"/>
                </a:solidFill>
                <a:latin typeface="Arial" charset="0"/>
                <a:cs typeface="Arial" charset="0"/>
              </a:defRPr>
            </a:lvl7pPr>
            <a:lvl8pPr marL="3403438" indent="-226895" eaLnBrk="0" fontAlgn="base" hangingPunct="0">
              <a:spcBef>
                <a:spcPct val="0"/>
              </a:spcBef>
              <a:spcAft>
                <a:spcPct val="0"/>
              </a:spcAft>
              <a:defRPr>
                <a:solidFill>
                  <a:schemeClr val="tx1"/>
                </a:solidFill>
                <a:latin typeface="Arial" charset="0"/>
                <a:cs typeface="Arial" charset="0"/>
              </a:defRPr>
            </a:lvl8pPr>
            <a:lvl9pPr marL="3857229" indent="-226895" eaLnBrk="0" fontAlgn="base" hangingPunct="0">
              <a:spcBef>
                <a:spcPct val="0"/>
              </a:spcBef>
              <a:spcAft>
                <a:spcPct val="0"/>
              </a:spcAft>
              <a:defRPr>
                <a:solidFill>
                  <a:schemeClr val="tx1"/>
                </a:solidFill>
                <a:latin typeface="Arial" charset="0"/>
                <a:cs typeface="Arial" charset="0"/>
              </a:defRPr>
            </a:lvl9pPr>
          </a:lstStyle>
          <a:p>
            <a:pPr eaLnBrk="1" hangingPunct="1"/>
            <a:fld id="{438EC26C-DED7-41C8-822B-538360FA0B6C}" type="slidenum">
              <a:rPr lang="en-US" altLang="en-US"/>
              <a:pPr eaLnBrk="1" hangingPunct="1"/>
              <a:t>25</a:t>
            </a:fld>
            <a:endParaRPr lang="en-US" altLang="en-US"/>
          </a:p>
        </p:txBody>
      </p:sp>
    </p:spTree>
    <p:extLst>
      <p:ext uri="{BB962C8B-B14F-4D97-AF65-F5344CB8AC3E}">
        <p14:creationId xmlns:p14="http://schemas.microsoft.com/office/powerpoint/2010/main" val="3711944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45000"/>
            <a:ext cx="5559425" cy="3636963"/>
          </a:xfrm>
          <a:prstGeom prst="rect">
            <a:avLst/>
          </a:prstGeom>
        </p:spPr>
        <p:txBody>
          <a:bodyPr/>
          <a:lstStyle/>
          <a:p>
            <a:endParaRPr lang="en-US" dirty="0"/>
          </a:p>
        </p:txBody>
      </p:sp>
      <p:sp>
        <p:nvSpPr>
          <p:cNvPr id="4" name="Slide Number Placeholder 3"/>
          <p:cNvSpPr>
            <a:spLocks noGrp="1"/>
          </p:cNvSpPr>
          <p:nvPr>
            <p:ph type="sldNum" sz="quarter" idx="5"/>
          </p:nvPr>
        </p:nvSpPr>
        <p:spPr/>
        <p:txBody>
          <a:bodyPr/>
          <a:lstStyle/>
          <a:p>
            <a:fld id="{F6DA9C80-B631-4EC4-8253-F63CFD0157DF}" type="slidenum">
              <a:rPr lang="en-US" smtClean="0"/>
              <a:t>26</a:t>
            </a:fld>
            <a:endParaRPr lang="en-US"/>
          </a:p>
        </p:txBody>
      </p:sp>
    </p:spTree>
    <p:extLst>
      <p:ext uri="{BB962C8B-B14F-4D97-AF65-F5344CB8AC3E}">
        <p14:creationId xmlns:p14="http://schemas.microsoft.com/office/powerpoint/2010/main" val="1612706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5468A-20D3-44A5-A7F2-33ED46C76E94}"/>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F2E9748-C61D-4161-9FBB-D378E7576785}"/>
              </a:ext>
            </a:extLst>
          </p:cNvPr>
          <p:cNvSpPr>
            <a:spLocks noGrp="1"/>
          </p:cNvSpPr>
          <p:nvPr>
            <p:ph type="dt" sz="half" idx="10"/>
          </p:nvPr>
        </p:nvSpPr>
        <p:spPr/>
        <p:txBody>
          <a:bodyPr/>
          <a:lstStyle/>
          <a:p>
            <a:fld id="{07CE90E7-AC39-4407-9066-62DF6896FDDE}" type="datetime1">
              <a:rPr lang="en-US" smtClean="0"/>
              <a:t>9/24/2026</a:t>
            </a:fld>
            <a:endParaRPr lang="en-US"/>
          </a:p>
        </p:txBody>
      </p:sp>
      <p:sp>
        <p:nvSpPr>
          <p:cNvPr id="4" name="Footer Placeholder 3">
            <a:extLst>
              <a:ext uri="{FF2B5EF4-FFF2-40B4-BE49-F238E27FC236}">
                <a16:creationId xmlns:a16="http://schemas.microsoft.com/office/drawing/2014/main" id="{7AC9080D-E958-4AC4-97F0-9775FF290E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EAE718-F785-441C-B11E-6399C1226B04}"/>
              </a:ext>
            </a:extLst>
          </p:cNvPr>
          <p:cNvSpPr>
            <a:spLocks noGrp="1"/>
          </p:cNvSpPr>
          <p:nvPr>
            <p:ph type="sldNum" sz="quarter" idx="12"/>
          </p:nvPr>
        </p:nvSpPr>
        <p:spPr/>
        <p:txBody>
          <a:bodyPr/>
          <a:lstStyle/>
          <a:p>
            <a:fld id="{8BACAC6D-BD82-4571-9E34-C1EFF11A946D}" type="slidenum">
              <a:rPr lang="en-US" smtClean="0"/>
              <a:t>‹#›</a:t>
            </a:fld>
            <a:endParaRPr lang="en-US"/>
          </a:p>
        </p:txBody>
      </p:sp>
    </p:spTree>
    <p:extLst>
      <p:ext uri="{BB962C8B-B14F-4D97-AF65-F5344CB8AC3E}">
        <p14:creationId xmlns:p14="http://schemas.microsoft.com/office/powerpoint/2010/main" val="332168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Sectio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627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C948299-5E13-4EFE-BA6F-B0E4A69EE9E8}" type="datetime1">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dirty="0"/>
          </a:p>
        </p:txBody>
      </p:sp>
    </p:spTree>
    <p:extLst>
      <p:ext uri="{BB962C8B-B14F-4D97-AF65-F5344CB8AC3E}">
        <p14:creationId xmlns:p14="http://schemas.microsoft.com/office/powerpoint/2010/main" val="1549852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93110F-D3A1-4D18-A49D-DA8211C5AED1}" type="datetime1">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3043001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75411B-7299-4428-A290-0079859D9917}" type="datetime1">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2076220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5FD693-57B7-40EE-A2BA-257410FFA2C6}" type="datetime1">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338359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53BF170-7BA5-4490-9066-8ED70457A9A9}" type="datetime1">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244550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11DF4BD-9A12-4769-A920-D06E92AE673D}" type="datetime1">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4048722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502DB-2F35-48FF-9A3E-E09A8FC83737}" type="datetime1">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116018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B0736B-A395-42DF-ACFC-CB72AB9C41A2}" type="datetime1">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506954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30E60A-D687-489C-9E45-52ADBBA8284A}" type="datetime1">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798157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1AE4AB-7BF9-4C69-9179-6DE6230995D6}" type="datetime1">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788743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A4E78D-08F8-4580-BE79-0E7A4D48648F}" type="datetime1">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t>‹#›</a:t>
            </a:fld>
            <a:endParaRPr lang="en-US"/>
          </a:p>
        </p:txBody>
      </p:sp>
    </p:spTree>
    <p:extLst>
      <p:ext uri="{BB962C8B-B14F-4D97-AF65-F5344CB8AC3E}">
        <p14:creationId xmlns:p14="http://schemas.microsoft.com/office/powerpoint/2010/main" val="197773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701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8546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3.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5823966C-0D5B-43E8-98BC-6EA07276ED62}" type="datetime1">
              <a:rPr lang="en-US" smtClean="0"/>
              <a:t>9/24/2026</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t>‹#›</a:t>
            </a:fld>
            <a:endParaRPr lang="en-US"/>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3714750"/>
            <a:ext cx="9144000" cy="76200"/>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 clipart&#10;&#10;Description automatically generated">
            <a:extLst>
              <a:ext uri="{FF2B5EF4-FFF2-40B4-BE49-F238E27FC236}">
                <a16:creationId xmlns:a16="http://schemas.microsoft.com/office/drawing/2014/main" id="{E05C554C-1690-41B1-B424-80C621579EB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8600" y="209550"/>
            <a:ext cx="2895600" cy="953677"/>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 id="214748369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1540453"/>
            <a:ext cx="5334000" cy="81394"/>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
          <p:cNvSpPr txBox="1">
            <a:spLocks/>
          </p:cNvSpPr>
          <p:nvPr userDrawn="1"/>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solidFill>
                <a:srgbClr val="002D73"/>
              </a:solidFill>
            </a:endParaRPr>
          </a:p>
        </p:txBody>
      </p:sp>
      <p:sp>
        <p:nvSpPr>
          <p:cNvPr id="13"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solidFill>
                  <a:srgbClr val="002D73"/>
                </a:solidFill>
              </a:rPr>
              <a:pPr/>
              <a:t>‹#›</a:t>
            </a:fld>
            <a:endParaRPr lang="en-US" sz="1200" dirty="0">
              <a:solidFill>
                <a:srgbClr val="002D73"/>
              </a:solidFill>
            </a:endParaRPr>
          </a:p>
        </p:txBody>
      </p:sp>
      <p:pic>
        <p:nvPicPr>
          <p:cNvPr id="3" name="Picture 2" descr="Text&#10;&#10;Description automatically generated">
            <a:extLst>
              <a:ext uri="{FF2B5EF4-FFF2-40B4-BE49-F238E27FC236}">
                <a16:creationId xmlns:a16="http://schemas.microsoft.com/office/drawing/2014/main" id="{C85DF447-E375-69B8-B193-ECDEB43AC57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06324" y="4171950"/>
            <a:ext cx="2527974" cy="832598"/>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7EF43061-BB0B-4241-8F5B-AA605C255AA5}" type="datetime1">
              <a:rPr lang="en-US" smtClean="0"/>
              <a:t>9/24/2026</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7754AA7-8025-408E-B296-E2B43FE08638}" type="slidenum">
              <a:rPr lang="en-US" smtClean="0"/>
              <a:t>‹#›</a:t>
            </a:fld>
            <a:endParaRPr lang="en-US"/>
          </a:p>
        </p:txBody>
      </p:sp>
      <p:sp>
        <p:nvSpPr>
          <p:cNvPr id="7" name="Rectangle 6"/>
          <p:cNvSpPr/>
          <p:nvPr userDrawn="1"/>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3"/>
          <p:cNvSpPr txBox="1">
            <a:spLocks/>
          </p:cNvSpPr>
          <p:nvPr userDrawn="1"/>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userDrawn="1"/>
        </p:nvSpPr>
        <p:spPr>
          <a:xfrm>
            <a:off x="0" y="-19050"/>
            <a:ext cx="9144000" cy="81394"/>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Text&#10;&#10;Description automatically generated">
            <a:extLst>
              <a:ext uri="{FF2B5EF4-FFF2-40B4-BE49-F238E27FC236}">
                <a16:creationId xmlns:a16="http://schemas.microsoft.com/office/drawing/2014/main" id="{64E8B265-0F89-D8DE-6CC5-E5D78DED89D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726211" y="4095750"/>
            <a:ext cx="2077632" cy="684276"/>
          </a:xfrm>
          <a:prstGeom prst="rect">
            <a:avLst/>
          </a:prstGeom>
        </p:spPr>
      </p:pic>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9" r:id="rId12"/>
  </p:sldLayoutIdLst>
  <p:hf sldNum="0" hdr="0" ftr="0" dt="0"/>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3381FA4-7409-48F1-972E-4BD55B58D087}" type="datetime1">
              <a:rPr lang="en-US" smtClean="0">
                <a:solidFill>
                  <a:prstClr val="black">
                    <a:tint val="75000"/>
                  </a:prstClr>
                </a:solidFill>
              </a:r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userDrawn="1"/>
        </p:nvSpPr>
        <p:spPr>
          <a:xfrm>
            <a:off x="0" y="3714750"/>
            <a:ext cx="9144000" cy="76200"/>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Picture 8" descr="Text&#10;&#10;Description automatically generated">
            <a:extLst>
              <a:ext uri="{FF2B5EF4-FFF2-40B4-BE49-F238E27FC236}">
                <a16:creationId xmlns:a16="http://schemas.microsoft.com/office/drawing/2014/main" id="{83190BB3-1F5A-F68B-351B-8D22C4E98B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296667"/>
            <a:ext cx="2743200" cy="903483"/>
          </a:xfrm>
          <a:prstGeom prst="rect">
            <a:avLst/>
          </a:prstGeom>
        </p:spPr>
      </p:pic>
    </p:spTree>
    <p:extLst>
      <p:ext uri="{BB962C8B-B14F-4D97-AF65-F5344CB8AC3E}">
        <p14:creationId xmlns:p14="http://schemas.microsoft.com/office/powerpoint/2010/main" val="2576721436"/>
      </p:ext>
    </p:extLst>
  </p:cSld>
  <p:clrMap bg1="lt1" tx1="dk1" bg2="lt2" tx2="dk2" accent1="accent1" accent2="accent2" accent3="accent3" accent4="accent4" accent5="accent5" accent6="accent6" hlink="hlink" folHlink="folHlink"/>
  <p:sldLayoutIdLst>
    <p:sldLayoutId id="2147483688"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aging.ny.gov/"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aging.ny.gov/"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aging.ny.gov/news/video-tutorials-all-one-place-help-older-adults-your-community-apply-benefits" TargetMode="External"/><Relationship Id="rId5" Type="http://schemas.openxmlformats.org/officeDocument/2006/relationships/hyperlink" Target="https://aging.ny.gov/health-insurance-information-counseling-and-assistance-program-hiicap" TargetMode="External"/><Relationship Id="rId4" Type="http://schemas.openxmlformats.org/officeDocument/2006/relationships/hyperlink" Target="https://aging.ny.gov/local-office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aging.ny.gov/long-term-care-ombudsman-program"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hyperlink" Target="https://www.nyconnects.ny.gov/"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aging.ny.gov/" TargetMode="External"/><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1276350"/>
            <a:ext cx="8915400" cy="1815882"/>
          </a:xfrm>
          <a:prstGeom prst="rect">
            <a:avLst/>
          </a:prstGeom>
          <a:noFill/>
          <a:ln>
            <a:noFill/>
          </a:ln>
        </p:spPr>
        <p:txBody>
          <a:bodyPr wrap="square" rtlCol="0">
            <a:spAutoFit/>
          </a:bodyPr>
          <a:lstStyle/>
          <a:p>
            <a:pPr algn="ctr"/>
            <a:r>
              <a:rPr lang="en-US" sz="4000" b="1" dirty="0">
                <a:solidFill>
                  <a:srgbClr val="523178"/>
                </a:solidFill>
                <a:latin typeface="Arial" panose="020B0604020202020204" pitchFamily="34" charset="0"/>
                <a:cs typeface="Arial" panose="020B0604020202020204" pitchFamily="34" charset="0"/>
              </a:rPr>
              <a:t>New York State Office for the Aging: </a:t>
            </a:r>
            <a:r>
              <a:rPr lang="en-US" sz="3600" b="1" i="1" dirty="0">
                <a:solidFill>
                  <a:srgbClr val="523178"/>
                </a:solidFill>
                <a:latin typeface="Arial" panose="020B0604020202020204" pitchFamily="34" charset="0"/>
                <a:cs typeface="Arial" panose="020B0604020202020204" pitchFamily="34" charset="0"/>
              </a:rPr>
              <a:t>Expanding Services Through Technology and Innovations</a:t>
            </a:r>
          </a:p>
        </p:txBody>
      </p:sp>
      <p:sp>
        <p:nvSpPr>
          <p:cNvPr id="2" name="TextBox 1">
            <a:extLst>
              <a:ext uri="{FF2B5EF4-FFF2-40B4-BE49-F238E27FC236}">
                <a16:creationId xmlns:a16="http://schemas.microsoft.com/office/drawing/2014/main" id="{02B64085-A061-4D59-9B96-8AE11695A7C3}"/>
              </a:ext>
            </a:extLst>
          </p:cNvPr>
          <p:cNvSpPr txBox="1"/>
          <p:nvPr/>
        </p:nvSpPr>
        <p:spPr>
          <a:xfrm>
            <a:off x="428002" y="4400550"/>
            <a:ext cx="7608418" cy="338554"/>
          </a:xfrm>
          <a:prstGeom prst="rect">
            <a:avLst/>
          </a:prstGeom>
          <a:noFill/>
          <a:ln>
            <a:noFill/>
          </a:ln>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Michael Gunn, Assistant Deputy Director</a:t>
            </a:r>
          </a:p>
        </p:txBody>
      </p:sp>
    </p:spTree>
    <p:extLst>
      <p:ext uri="{BB962C8B-B14F-4D97-AF65-F5344CB8AC3E}">
        <p14:creationId xmlns:p14="http://schemas.microsoft.com/office/powerpoint/2010/main" val="2822854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68" y="262890"/>
            <a:ext cx="8763000" cy="742950"/>
          </a:xfrm>
        </p:spPr>
        <p:txBody>
          <a:bodyPr>
            <a:noAutofit/>
          </a:bodyPr>
          <a:lstStyle/>
          <a:p>
            <a:pPr algn="ctr"/>
            <a:r>
              <a:rPr lang="en-US" sz="3600" b="1" dirty="0"/>
              <a:t>About NYSOFA</a:t>
            </a:r>
            <a:endParaRPr lang="en-US" sz="3600" dirty="0"/>
          </a:p>
        </p:txBody>
      </p:sp>
      <p:sp>
        <p:nvSpPr>
          <p:cNvPr id="3" name="Content Placeholder 2"/>
          <p:cNvSpPr>
            <a:spLocks noGrp="1"/>
          </p:cNvSpPr>
          <p:nvPr>
            <p:ph idx="1"/>
          </p:nvPr>
        </p:nvSpPr>
        <p:spPr>
          <a:xfrm>
            <a:off x="417368" y="971550"/>
            <a:ext cx="8309264" cy="2355172"/>
          </a:xfrm>
          <a:prstGeom prst="rect">
            <a:avLst/>
          </a:prstGeom>
        </p:spPr>
        <p:txBody>
          <a:bodyPr>
            <a:noAutofit/>
          </a:bodyPr>
          <a:lstStyle/>
          <a:p>
            <a:pPr marL="0" indent="0">
              <a:spcBef>
                <a:spcPts val="1600"/>
              </a:spcBef>
              <a:buNone/>
            </a:pPr>
            <a:r>
              <a:rPr lang="en-US" sz="1600" b="1" dirty="0">
                <a:latin typeface="Arial" panose="020B0604020202020204" pitchFamily="34" charset="0"/>
                <a:cs typeface="Arial" panose="020B0604020202020204" pitchFamily="34" charset="0"/>
              </a:rPr>
              <a:t>Our Mission: </a:t>
            </a:r>
          </a:p>
          <a:p>
            <a:pPr marL="0" indent="0">
              <a:spcBef>
                <a:spcPts val="1600"/>
              </a:spcBef>
              <a:buNone/>
            </a:pPr>
            <a:r>
              <a:rPr lang="en-US" sz="1400" i="1" dirty="0">
                <a:latin typeface="Arial" panose="020B0604020202020204" pitchFamily="34" charset="0"/>
                <a:cs typeface="Arial" panose="020B0604020202020204" pitchFamily="34" charset="0"/>
              </a:rPr>
              <a:t>“To help older New Yorkers be as independent as possible for as long as possible through advocacy, development and delivery of person-centered, consumer-oriented, and cost-effective policies, programs, and services that support and empower older adults and their families, in partnership with the network of public and private organizations that serve them.”</a:t>
            </a:r>
            <a:endParaRPr lang="en-US" sz="1400" dirty="0">
              <a:latin typeface="Arial" panose="020B0604020202020204" pitchFamily="34" charset="0"/>
              <a:cs typeface="Arial" panose="020B0604020202020204" pitchFamily="34" charset="0"/>
            </a:endParaRPr>
          </a:p>
          <a:p>
            <a:pPr marL="0" indent="0">
              <a:spcBef>
                <a:spcPts val="1600"/>
              </a:spcBef>
              <a:buNone/>
            </a:pPr>
            <a:r>
              <a:rPr lang="en-US" sz="1600" b="1" dirty="0">
                <a:latin typeface="Arial" panose="020B0604020202020204" pitchFamily="34" charset="0"/>
                <a:cs typeface="Arial" panose="020B0604020202020204" pitchFamily="34" charset="0"/>
              </a:rPr>
              <a:t>How We Do It</a:t>
            </a:r>
            <a:r>
              <a:rPr lang="en-US" sz="1600" dirty="0">
                <a:latin typeface="Arial" panose="020B0604020202020204" pitchFamily="34" charset="0"/>
                <a:cs typeface="Arial" panose="020B0604020202020204" pitchFamily="34" charset="0"/>
              </a:rPr>
              <a:t>: </a:t>
            </a:r>
          </a:p>
          <a:p>
            <a:pPr>
              <a:spcBef>
                <a:spcPts val="1600"/>
              </a:spcBef>
            </a:pPr>
            <a:r>
              <a:rPr lang="en-US" sz="1400" dirty="0">
                <a:latin typeface="Arial" panose="020B0604020202020204" pitchFamily="34" charset="0"/>
                <a:cs typeface="Arial" panose="020B0604020202020204" pitchFamily="34" charset="0"/>
              </a:rPr>
              <a:t>Promoting/administering </a:t>
            </a:r>
            <a:r>
              <a:rPr lang="en-US" sz="1400" b="1" dirty="0">
                <a:latin typeface="Arial" panose="020B0604020202020204" pitchFamily="34" charset="0"/>
                <a:cs typeface="Arial" panose="020B0604020202020204" pitchFamily="34" charset="0"/>
              </a:rPr>
              <a:t>programs and services </a:t>
            </a:r>
            <a:r>
              <a:rPr lang="en-US" sz="1400" dirty="0">
                <a:latin typeface="Arial" panose="020B0604020202020204" pitchFamily="34" charset="0"/>
                <a:cs typeface="Arial" panose="020B0604020202020204" pitchFamily="34" charset="0"/>
              </a:rPr>
              <a:t>for older adults (generally 60 and older), caregivers </a:t>
            </a:r>
            <a:r>
              <a:rPr lang="en-US" sz="1400">
                <a:latin typeface="Arial" panose="020B0604020202020204" pitchFamily="34" charset="0"/>
                <a:cs typeface="Arial" panose="020B0604020202020204" pitchFamily="34" charset="0"/>
              </a:rPr>
              <a:t>and individuals </a:t>
            </a:r>
            <a:r>
              <a:rPr lang="en-US" sz="1400" dirty="0">
                <a:latin typeface="Arial" panose="020B0604020202020204" pitchFamily="34" charset="0"/>
                <a:cs typeface="Arial" panose="020B0604020202020204" pitchFamily="34" charset="0"/>
              </a:rPr>
              <a:t>with disabilities.</a:t>
            </a:r>
          </a:p>
          <a:p>
            <a:pPr>
              <a:spcBef>
                <a:spcPts val="1600"/>
              </a:spcBef>
            </a:pPr>
            <a:r>
              <a:rPr lang="en-US" sz="1400" dirty="0">
                <a:latin typeface="Arial" panose="020B0604020202020204" pitchFamily="34" charset="0"/>
                <a:cs typeface="Arial" panose="020B0604020202020204" pitchFamily="34" charset="0"/>
              </a:rPr>
              <a:t>Network partnerships: </a:t>
            </a:r>
            <a:r>
              <a:rPr lang="en-US" sz="1400" b="1" dirty="0">
                <a:latin typeface="Arial" panose="020B0604020202020204" pitchFamily="34" charset="0"/>
                <a:cs typeface="Arial" panose="020B0604020202020204" pitchFamily="34" charset="0"/>
              </a:rPr>
              <a:t>59 county-based Area Agencies on Aging </a:t>
            </a:r>
            <a:r>
              <a:rPr lang="en-US" sz="1400" dirty="0">
                <a:latin typeface="Arial" panose="020B0604020202020204" pitchFamily="34" charset="0"/>
                <a:cs typeface="Arial" panose="020B0604020202020204" pitchFamily="34" charset="0"/>
              </a:rPr>
              <a:t>(AAAs) and nearly </a:t>
            </a:r>
            <a:r>
              <a:rPr lang="en-US" sz="1400" b="1" dirty="0">
                <a:latin typeface="Arial" panose="020B0604020202020204" pitchFamily="34" charset="0"/>
                <a:cs typeface="Arial" panose="020B0604020202020204" pitchFamily="34" charset="0"/>
              </a:rPr>
              <a:t>1,200 community organizations</a:t>
            </a:r>
            <a:r>
              <a:rPr lang="en-US" sz="1400" dirty="0">
                <a:latin typeface="Arial" panose="020B0604020202020204" pitchFamily="34" charset="0"/>
                <a:cs typeface="Arial" panose="020B0604020202020204" pitchFamily="34" charset="0"/>
              </a:rPr>
              <a:t>. </a:t>
            </a:r>
          </a:p>
          <a:p>
            <a:pPr>
              <a:spcBef>
                <a:spcPts val="1600"/>
              </a:spcBef>
            </a:pPr>
            <a:r>
              <a:rPr lang="en-US" sz="1400" dirty="0">
                <a:latin typeface="Arial" panose="020B0604020202020204" pitchFamily="34" charset="0"/>
                <a:cs typeface="Arial" panose="020B0604020202020204" pitchFamily="34" charset="0"/>
              </a:rPr>
              <a:t>NYSOFA’s programming consists of </a:t>
            </a:r>
            <a:r>
              <a:rPr lang="en-US" sz="1400" b="1" dirty="0">
                <a:latin typeface="Arial" panose="020B0604020202020204" pitchFamily="34" charset="0"/>
                <a:cs typeface="Arial" panose="020B0604020202020204" pitchFamily="34" charset="0"/>
              </a:rPr>
              <a:t>20 core services.</a:t>
            </a:r>
            <a:r>
              <a:rPr lang="en-US" sz="14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7757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66750"/>
            <a:ext cx="8635602" cy="92522"/>
          </a:xfrm>
        </p:spPr>
        <p:txBody>
          <a:bodyPr>
            <a:noAutofit/>
          </a:bodyPr>
          <a:lstStyle/>
          <a:p>
            <a:r>
              <a:rPr lang="en-US" sz="3600" b="1" dirty="0"/>
              <a:t>Home and Community Based Services </a:t>
            </a:r>
            <a:endParaRPr lang="en-US" sz="3600" dirty="0"/>
          </a:p>
        </p:txBody>
      </p:sp>
      <p:sp>
        <p:nvSpPr>
          <p:cNvPr id="4" name="Content Placeholder 3"/>
          <p:cNvSpPr>
            <a:spLocks noGrp="1"/>
          </p:cNvSpPr>
          <p:nvPr>
            <p:ph idx="1"/>
          </p:nvPr>
        </p:nvSpPr>
        <p:spPr>
          <a:xfrm>
            <a:off x="279798" y="1176880"/>
            <a:ext cx="3758802" cy="2973979"/>
          </a:xfrm>
        </p:spPr>
        <p:txBody>
          <a:bodyPr>
            <a:normAutofit fontScale="92500" lnSpcReduction="10000"/>
          </a:bodyPr>
          <a:lstStyle/>
          <a:p>
            <a:pPr marL="227007" indent="-227007"/>
            <a:r>
              <a:rPr lang="en-US" sz="1500" dirty="0"/>
              <a:t>Home delivered meals (HDM)</a:t>
            </a:r>
          </a:p>
          <a:p>
            <a:pPr marL="227007" indent="-227007"/>
            <a:r>
              <a:rPr lang="en-US" sz="1500" dirty="0"/>
              <a:t>Congregate meals</a:t>
            </a:r>
          </a:p>
          <a:p>
            <a:pPr marL="227007" indent="-227007"/>
            <a:r>
              <a:rPr lang="en-US" sz="1500" dirty="0"/>
              <a:t>Nutrition counseling &amp; education</a:t>
            </a:r>
          </a:p>
          <a:p>
            <a:pPr marL="227007" indent="-227007"/>
            <a:r>
              <a:rPr lang="en-US" sz="1500" dirty="0"/>
              <a:t>Senior center programming</a:t>
            </a:r>
          </a:p>
          <a:p>
            <a:pPr marL="227007" indent="-227007"/>
            <a:r>
              <a:rPr lang="en-US" sz="1500" dirty="0"/>
              <a:t>Health promotion and wellness</a:t>
            </a:r>
          </a:p>
          <a:p>
            <a:pPr marL="227007" indent="-227007"/>
            <a:r>
              <a:rPr lang="en-US" sz="1500" dirty="0"/>
              <a:t>Evidence Based Interventions: CDSMEs, fall prevention, etc.</a:t>
            </a:r>
          </a:p>
          <a:p>
            <a:pPr marL="227007" indent="-227007"/>
            <a:r>
              <a:rPr lang="en-US" sz="1500" dirty="0"/>
              <a:t>Volunteer opportunities</a:t>
            </a:r>
          </a:p>
          <a:p>
            <a:pPr marL="227007" indent="-227007"/>
            <a:r>
              <a:rPr lang="en-US" sz="1500" dirty="0"/>
              <a:t>Respite</a:t>
            </a:r>
          </a:p>
          <a:p>
            <a:pPr marL="227007" indent="-227007"/>
            <a:r>
              <a:rPr lang="en-US" sz="1500" dirty="0"/>
              <a:t>Legal services</a:t>
            </a:r>
          </a:p>
          <a:p>
            <a:pPr marL="227007" indent="-227007"/>
            <a:r>
              <a:rPr lang="en-US" sz="1500" dirty="0"/>
              <a:t>Home modifications, repairs </a:t>
            </a:r>
          </a:p>
          <a:p>
            <a:pPr marL="227007" indent="-227007"/>
            <a:r>
              <a:rPr lang="en-US" sz="1500" dirty="0"/>
              <a:t>Info &amp; Assistance- i.e., HEAP, SNAP</a:t>
            </a:r>
          </a:p>
          <a:p>
            <a:pPr marL="0" indent="0">
              <a:buNone/>
            </a:pPr>
            <a:endParaRPr lang="en-US" sz="1600" dirty="0"/>
          </a:p>
          <a:p>
            <a:pPr marL="0" indent="0">
              <a:buNone/>
            </a:pPr>
            <a:endParaRPr lang="en-US" sz="1600" dirty="0"/>
          </a:p>
        </p:txBody>
      </p:sp>
      <p:sp>
        <p:nvSpPr>
          <p:cNvPr id="5" name="Content Placeholder 3"/>
          <p:cNvSpPr txBox="1">
            <a:spLocks/>
          </p:cNvSpPr>
          <p:nvPr/>
        </p:nvSpPr>
        <p:spPr>
          <a:xfrm>
            <a:off x="4038600" y="1176879"/>
            <a:ext cx="4876800" cy="297397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7007" indent="-227007"/>
            <a:r>
              <a:rPr lang="en-US" sz="1400" dirty="0"/>
              <a:t>NY Connects (ADRC/No Wrong Door) - LTSS I&amp;A/R,  options counseling, benefits and application assistance</a:t>
            </a:r>
          </a:p>
          <a:p>
            <a:pPr marL="227007" indent="-227007"/>
            <a:r>
              <a:rPr lang="en-US" sz="1400" dirty="0"/>
              <a:t>Health Insurance Information, Counseling and Assistance (HIICAP) </a:t>
            </a:r>
          </a:p>
          <a:p>
            <a:pPr marL="227007" indent="-227007"/>
            <a:r>
              <a:rPr lang="en-US" sz="1400" dirty="0"/>
              <a:t>Personal Care Level I and II (non-Medicaid)</a:t>
            </a:r>
          </a:p>
          <a:p>
            <a:pPr marL="227007" indent="-227007"/>
            <a:r>
              <a:rPr lang="en-US" sz="1400" dirty="0"/>
              <a:t>Case management</a:t>
            </a:r>
          </a:p>
          <a:p>
            <a:pPr marL="227007" indent="-227007"/>
            <a:r>
              <a:rPr lang="en-US" sz="1400" dirty="0"/>
              <a:t>Ancillary services such as PERS and assistive devices</a:t>
            </a:r>
          </a:p>
          <a:p>
            <a:pPr marL="227007" indent="-227007"/>
            <a:r>
              <a:rPr lang="en-US" sz="1400" dirty="0"/>
              <a:t>Social adult day services </a:t>
            </a:r>
          </a:p>
          <a:p>
            <a:pPr marL="227007" indent="-227007"/>
            <a:r>
              <a:rPr lang="en-US" sz="1400" dirty="0"/>
              <a:t>Transportation to needed medical appointments, community services and activities </a:t>
            </a:r>
          </a:p>
          <a:p>
            <a:pPr marL="227007" indent="-227007"/>
            <a:r>
              <a:rPr lang="en-US" sz="1400" dirty="0"/>
              <a:t>Employment – Title V</a:t>
            </a:r>
          </a:p>
          <a:p>
            <a:pPr marL="227007" indent="-227007"/>
            <a:r>
              <a:rPr lang="en-US" sz="1400" dirty="0"/>
              <a:t>Long Term Care Ombudsman</a:t>
            </a:r>
          </a:p>
        </p:txBody>
      </p:sp>
      <p:sp>
        <p:nvSpPr>
          <p:cNvPr id="7" name="TextBox 6">
            <a:extLst>
              <a:ext uri="{FF2B5EF4-FFF2-40B4-BE49-F238E27FC236}">
                <a16:creationId xmlns:a16="http://schemas.microsoft.com/office/drawing/2014/main" id="{74651A75-590D-DAD0-31CE-0C6041B0366D}"/>
              </a:ext>
            </a:extLst>
          </p:cNvPr>
          <p:cNvSpPr txBox="1"/>
          <p:nvPr/>
        </p:nvSpPr>
        <p:spPr>
          <a:xfrm>
            <a:off x="279798" y="4342698"/>
            <a:ext cx="6425802" cy="738664"/>
          </a:xfrm>
          <a:prstGeom prst="rect">
            <a:avLst/>
          </a:prstGeom>
          <a:noFill/>
        </p:spPr>
        <p:txBody>
          <a:bodyPr wrap="square">
            <a:spAutoFit/>
          </a:bodyPr>
          <a:lstStyle/>
          <a:p>
            <a:pPr algn="ctr"/>
            <a:r>
              <a:rPr lang="en-US" sz="1400" i="1" dirty="0">
                <a:latin typeface="Arial" panose="020B0604020202020204" pitchFamily="34" charset="0"/>
                <a:cs typeface="Arial" panose="020B0604020202020204" pitchFamily="34" charset="0"/>
              </a:rPr>
              <a:t>Some of these programs and services have specific eligibility criteria. For more information, please visit </a:t>
            </a:r>
            <a:r>
              <a:rPr lang="en-US" sz="1400" i="1" dirty="0">
                <a:latin typeface="Arial" panose="020B0604020202020204" pitchFamily="34" charset="0"/>
                <a:cs typeface="Arial" panose="020B0604020202020204" pitchFamily="34" charset="0"/>
                <a:hlinkClick r:id="rId3"/>
              </a:rPr>
              <a:t>https://aging.ny.gov/</a:t>
            </a:r>
            <a:r>
              <a:rPr lang="en-US" sz="1400" i="1" dirty="0">
                <a:latin typeface="Arial" panose="020B0604020202020204" pitchFamily="34" charset="0"/>
                <a:cs typeface="Arial" panose="020B0604020202020204" pitchFamily="34" charset="0"/>
              </a:rPr>
              <a:t> and navigate to the bottom of the page to “Programs and Services”</a:t>
            </a:r>
          </a:p>
        </p:txBody>
      </p:sp>
    </p:spTree>
    <p:extLst>
      <p:ext uri="{BB962C8B-B14F-4D97-AF65-F5344CB8AC3E}">
        <p14:creationId xmlns:p14="http://schemas.microsoft.com/office/powerpoint/2010/main" val="1904313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4C00E8-0EED-165E-F946-E552A8A6C4B2}"/>
              </a:ext>
            </a:extLst>
          </p:cNvPr>
          <p:cNvSpPr txBox="1"/>
          <p:nvPr/>
        </p:nvSpPr>
        <p:spPr>
          <a:xfrm>
            <a:off x="76200" y="2724150"/>
            <a:ext cx="4923143"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New and Expanded Initiatives</a:t>
            </a:r>
          </a:p>
        </p:txBody>
      </p:sp>
    </p:spTree>
    <p:extLst>
      <p:ext uri="{BB962C8B-B14F-4D97-AF65-F5344CB8AC3E}">
        <p14:creationId xmlns:p14="http://schemas.microsoft.com/office/powerpoint/2010/main" val="373913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ECB8D-B5DA-C29A-D4A3-8BACA1017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124C3B-B0BE-2D33-FBAA-B725C5101D1A}"/>
              </a:ext>
            </a:extLst>
          </p:cNvPr>
          <p:cNvSpPr>
            <a:spLocks noGrp="1"/>
          </p:cNvSpPr>
          <p:nvPr>
            <p:ph type="title"/>
          </p:nvPr>
        </p:nvSpPr>
        <p:spPr>
          <a:xfrm>
            <a:off x="533400" y="438150"/>
            <a:ext cx="8229600" cy="857250"/>
          </a:xfrm>
        </p:spPr>
        <p:txBody>
          <a:bodyPr anchor="ctr">
            <a:normAutofit fontScale="90000"/>
          </a:bodyPr>
          <a:lstStyle/>
          <a:p>
            <a:pPr>
              <a:lnSpc>
                <a:spcPct val="90000"/>
              </a:lnSpc>
            </a:pPr>
            <a:r>
              <a:rPr lang="en-US" sz="3600" b="1" dirty="0"/>
              <a:t>Ageless Innovation - Animatronic Pets</a:t>
            </a:r>
            <a:br>
              <a:rPr lang="en-US" sz="2400" b="1" dirty="0"/>
            </a:br>
            <a:endParaRPr lang="en-US" sz="2400" b="1" dirty="0"/>
          </a:p>
        </p:txBody>
      </p:sp>
      <p:sp>
        <p:nvSpPr>
          <p:cNvPr id="11" name="Content Placeholder 2">
            <a:extLst>
              <a:ext uri="{FF2B5EF4-FFF2-40B4-BE49-F238E27FC236}">
                <a16:creationId xmlns:a16="http://schemas.microsoft.com/office/drawing/2014/main" id="{8681278B-C97F-94AE-5FB6-9851FDDE6BA6}"/>
              </a:ext>
            </a:extLst>
          </p:cNvPr>
          <p:cNvSpPr>
            <a:spLocks noGrp="1"/>
          </p:cNvSpPr>
          <p:nvPr>
            <p:ph sz="half" idx="1"/>
          </p:nvPr>
        </p:nvSpPr>
        <p:spPr>
          <a:xfrm>
            <a:off x="228600" y="1123950"/>
            <a:ext cx="4038600" cy="3886200"/>
          </a:xfrm>
        </p:spPr>
        <p:txBody>
          <a:bodyPr>
            <a:normAutofit/>
          </a:bodyPr>
          <a:lstStyle/>
          <a:p>
            <a:pPr>
              <a:lnSpc>
                <a:spcPct val="90000"/>
              </a:lnSpc>
            </a:pPr>
            <a:r>
              <a:rPr lang="en-US" sz="1400" dirty="0"/>
              <a:t>NYSOFA has distributed more than 40,500 animatronic pets.</a:t>
            </a:r>
          </a:p>
          <a:p>
            <a:pPr>
              <a:lnSpc>
                <a:spcPct val="90000"/>
              </a:lnSpc>
            </a:pPr>
            <a:endParaRPr lang="en-US" sz="1400" dirty="0"/>
          </a:p>
          <a:p>
            <a:pPr>
              <a:lnSpc>
                <a:spcPct val="90000"/>
              </a:lnSpc>
            </a:pPr>
            <a:r>
              <a:rPr lang="en-US" sz="1400" dirty="0"/>
              <a:t>NYSOFA works with AAAs to identify and screen individuals who are isolated and lonely and would benefit from receiving pet. </a:t>
            </a:r>
          </a:p>
          <a:p>
            <a:pPr>
              <a:lnSpc>
                <a:spcPct val="90000"/>
              </a:lnSpc>
            </a:pPr>
            <a:endParaRPr lang="en-US" sz="1400" dirty="0"/>
          </a:p>
          <a:p>
            <a:pPr>
              <a:lnSpc>
                <a:spcPct val="90000"/>
              </a:lnSpc>
            </a:pPr>
            <a:r>
              <a:rPr lang="en-US" sz="1400" dirty="0"/>
              <a:t>Plush, "lifelike" robotic pets are designed to make realistic sounds and motions, providing comfort and companionship to individuals. </a:t>
            </a:r>
          </a:p>
          <a:p>
            <a:pPr>
              <a:lnSpc>
                <a:spcPct val="90000"/>
              </a:lnSpc>
            </a:pPr>
            <a:endParaRPr lang="en-US" sz="1400" dirty="0"/>
          </a:p>
          <a:p>
            <a:pPr>
              <a:lnSpc>
                <a:spcPct val="90000"/>
              </a:lnSpc>
            </a:pPr>
            <a:r>
              <a:rPr lang="en-US" sz="1400" dirty="0"/>
              <a:t>Pilot study found that 75% of older adults receiving these pets reported a reduction in loneliness and 75% decrease in pain. The study was performed using the DeJong Loneliness Scale at different intervals of time. </a:t>
            </a:r>
          </a:p>
        </p:txBody>
      </p:sp>
      <p:pic>
        <p:nvPicPr>
          <p:cNvPr id="6" name="Picture 5">
            <a:extLst>
              <a:ext uri="{FF2B5EF4-FFF2-40B4-BE49-F238E27FC236}">
                <a16:creationId xmlns:a16="http://schemas.microsoft.com/office/drawing/2014/main" id="{68D18EE8-FFF0-308B-3308-2998B4A2C498}"/>
              </a:ext>
            </a:extLst>
          </p:cNvPr>
          <p:cNvPicPr>
            <a:picLocks noChangeAspect="1"/>
          </p:cNvPicPr>
          <p:nvPr/>
        </p:nvPicPr>
        <p:blipFill>
          <a:blip r:embed="rId3"/>
          <a:stretch>
            <a:fillRect/>
          </a:stretch>
        </p:blipFill>
        <p:spPr>
          <a:xfrm>
            <a:off x="4648200" y="1504950"/>
            <a:ext cx="4038600" cy="2657754"/>
          </a:xfrm>
          <a:prstGeom prst="rect">
            <a:avLst/>
          </a:prstGeom>
          <a:noFill/>
        </p:spPr>
      </p:pic>
    </p:spTree>
    <p:extLst>
      <p:ext uri="{BB962C8B-B14F-4D97-AF65-F5344CB8AC3E}">
        <p14:creationId xmlns:p14="http://schemas.microsoft.com/office/powerpoint/2010/main" val="20323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736B5-DCA2-B76E-BA4B-0DF828E9FC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0A7E55-5AC2-D4C9-BEFC-47B37D674037}"/>
              </a:ext>
            </a:extLst>
          </p:cNvPr>
          <p:cNvSpPr>
            <a:spLocks noGrp="1"/>
          </p:cNvSpPr>
          <p:nvPr>
            <p:ph type="title"/>
          </p:nvPr>
        </p:nvSpPr>
        <p:spPr>
          <a:xfrm>
            <a:off x="533400" y="209550"/>
            <a:ext cx="8229600" cy="857250"/>
          </a:xfrm>
        </p:spPr>
        <p:txBody>
          <a:bodyPr anchor="ctr">
            <a:noAutofit/>
          </a:bodyPr>
          <a:lstStyle/>
          <a:p>
            <a:pPr>
              <a:lnSpc>
                <a:spcPct val="90000"/>
              </a:lnSpc>
            </a:pPr>
            <a:r>
              <a:rPr lang="en-US" sz="2800" b="1" dirty="0"/>
              <a:t>Ageless Innovation – Intergenerational Games</a:t>
            </a:r>
            <a:endParaRPr lang="en-US" sz="2800" dirty="0"/>
          </a:p>
        </p:txBody>
      </p:sp>
      <p:sp>
        <p:nvSpPr>
          <p:cNvPr id="1031" name="Content Placeholder 2">
            <a:extLst>
              <a:ext uri="{FF2B5EF4-FFF2-40B4-BE49-F238E27FC236}">
                <a16:creationId xmlns:a16="http://schemas.microsoft.com/office/drawing/2014/main" id="{D2CF72E5-883A-AE35-F158-B2422989FD39}"/>
              </a:ext>
            </a:extLst>
          </p:cNvPr>
          <p:cNvSpPr>
            <a:spLocks noGrp="1"/>
          </p:cNvSpPr>
          <p:nvPr>
            <p:ph sz="half" idx="1"/>
          </p:nvPr>
        </p:nvSpPr>
        <p:spPr>
          <a:xfrm>
            <a:off x="304800" y="1200149"/>
            <a:ext cx="4038600" cy="3733801"/>
          </a:xfrm>
        </p:spPr>
        <p:txBody>
          <a:bodyPr>
            <a:normAutofit fontScale="92500" lnSpcReduction="10000"/>
          </a:bodyPr>
          <a:lstStyle/>
          <a:p>
            <a:pPr>
              <a:lnSpc>
                <a:spcPct val="90000"/>
              </a:lnSpc>
            </a:pPr>
            <a:r>
              <a:rPr lang="en-US" sz="1800" dirty="0"/>
              <a:t>NYSOFA has distributed more than 35,000 games statewide.</a:t>
            </a:r>
          </a:p>
          <a:p>
            <a:pPr>
              <a:lnSpc>
                <a:spcPct val="90000"/>
              </a:lnSpc>
            </a:pPr>
            <a:endParaRPr lang="en-US" sz="1800" dirty="0"/>
          </a:p>
          <a:p>
            <a:pPr>
              <a:lnSpc>
                <a:spcPct val="90000"/>
              </a:lnSpc>
            </a:pPr>
            <a:r>
              <a:rPr lang="en-US" sz="1800" dirty="0"/>
              <a:t>Classic games such as Scrabble, Trivial Pursuit, and the Game of Life all reimagined and designed to meet the needs and interests of older adults.</a:t>
            </a:r>
          </a:p>
          <a:p>
            <a:pPr>
              <a:lnSpc>
                <a:spcPct val="90000"/>
              </a:lnSpc>
            </a:pPr>
            <a:endParaRPr lang="en-US" sz="1800" dirty="0"/>
          </a:p>
          <a:p>
            <a:pPr>
              <a:lnSpc>
                <a:spcPct val="90000"/>
              </a:lnSpc>
            </a:pPr>
            <a:r>
              <a:rPr lang="en-US" sz="1800" dirty="0"/>
              <a:t>Age-inclusive components – easy to grasp pieces, large font sizes, and intergenerational gameplay and storylines.</a:t>
            </a:r>
          </a:p>
          <a:p>
            <a:pPr>
              <a:lnSpc>
                <a:spcPct val="90000"/>
              </a:lnSpc>
            </a:pPr>
            <a:endParaRPr lang="en-US" sz="1800" dirty="0"/>
          </a:p>
          <a:p>
            <a:pPr>
              <a:lnSpc>
                <a:spcPct val="90000"/>
              </a:lnSpc>
            </a:pPr>
            <a:r>
              <a:rPr lang="en-US" sz="1800" dirty="0"/>
              <a:t>Encourage social engagement and intergenerational connections. </a:t>
            </a:r>
          </a:p>
          <a:p>
            <a:pPr>
              <a:lnSpc>
                <a:spcPct val="90000"/>
              </a:lnSpc>
            </a:pPr>
            <a:endParaRPr lang="en-US" sz="1300" dirty="0"/>
          </a:p>
          <a:p>
            <a:pPr>
              <a:lnSpc>
                <a:spcPct val="90000"/>
              </a:lnSpc>
            </a:pPr>
            <a:endParaRPr lang="en-US" sz="1300" dirty="0"/>
          </a:p>
        </p:txBody>
      </p:sp>
      <p:pic>
        <p:nvPicPr>
          <p:cNvPr id="1026" name="Picture 2">
            <a:extLst>
              <a:ext uri="{FF2B5EF4-FFF2-40B4-BE49-F238E27FC236}">
                <a16:creationId xmlns:a16="http://schemas.microsoft.com/office/drawing/2014/main" id="{6788BF2F-6323-0692-5E1E-2118FA089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740" r="32764" b="-2"/>
          <a:stretch>
            <a:fillRect/>
          </a:stretch>
        </p:blipFill>
        <p:spPr bwMode="auto">
          <a:xfrm>
            <a:off x="4953000" y="1200149"/>
            <a:ext cx="3429000" cy="2881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962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A9626-19DE-FC96-C6A0-77ACBA6D130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B4F829-8579-1E24-6DD9-8BED93307720}"/>
              </a:ext>
            </a:extLst>
          </p:cNvPr>
          <p:cNvSpPr>
            <a:spLocks noGrp="1"/>
          </p:cNvSpPr>
          <p:nvPr>
            <p:ph type="title"/>
          </p:nvPr>
        </p:nvSpPr>
        <p:spPr>
          <a:xfrm>
            <a:off x="457200" y="206375"/>
            <a:ext cx="8229600" cy="857250"/>
          </a:xfrm>
        </p:spPr>
        <p:txBody>
          <a:bodyPr anchor="ctr">
            <a:normAutofit/>
          </a:bodyPr>
          <a:lstStyle/>
          <a:p>
            <a:r>
              <a:rPr lang="en-US" b="1" dirty="0"/>
              <a:t>Intuition Robotics - ElliQ</a:t>
            </a:r>
            <a:endParaRPr lang="en-US" dirty="0"/>
          </a:p>
        </p:txBody>
      </p:sp>
      <p:pic>
        <p:nvPicPr>
          <p:cNvPr id="15" name="Content Placeholder 14">
            <a:extLst>
              <a:ext uri="{FF2B5EF4-FFF2-40B4-BE49-F238E27FC236}">
                <a16:creationId xmlns:a16="http://schemas.microsoft.com/office/drawing/2014/main" id="{9BAC9755-8FD7-3D1C-556E-A6F063A09DE1}"/>
              </a:ext>
            </a:extLst>
          </p:cNvPr>
          <p:cNvPicPr>
            <a:picLocks noGrp="1" noChangeAspect="1"/>
          </p:cNvPicPr>
          <p:nvPr>
            <p:ph sz="half" idx="1"/>
          </p:nvPr>
        </p:nvPicPr>
        <p:blipFill>
          <a:blip r:embed="rId3"/>
          <a:stretch>
            <a:fillRect/>
          </a:stretch>
        </p:blipFill>
        <p:spPr>
          <a:xfrm>
            <a:off x="457200" y="1200150"/>
            <a:ext cx="4038600" cy="3203499"/>
          </a:xfrm>
          <a:prstGeom prst="rect">
            <a:avLst/>
          </a:prstGeom>
          <a:noFill/>
        </p:spPr>
      </p:pic>
      <p:sp>
        <p:nvSpPr>
          <p:cNvPr id="17" name="Content Placeholder 16">
            <a:extLst>
              <a:ext uri="{FF2B5EF4-FFF2-40B4-BE49-F238E27FC236}">
                <a16:creationId xmlns:a16="http://schemas.microsoft.com/office/drawing/2014/main" id="{79488DBB-2E0A-C29B-13B7-23DA19E86721}"/>
              </a:ext>
            </a:extLst>
          </p:cNvPr>
          <p:cNvSpPr>
            <a:spLocks noGrp="1"/>
          </p:cNvSpPr>
          <p:nvPr>
            <p:ph sz="half" idx="2"/>
          </p:nvPr>
        </p:nvSpPr>
        <p:spPr>
          <a:xfrm>
            <a:off x="4480560" y="992187"/>
            <a:ext cx="4526280" cy="3810000"/>
          </a:xfrm>
        </p:spPr>
        <p:txBody>
          <a:bodyPr>
            <a:normAutofit/>
          </a:bodyPr>
          <a:lstStyle/>
          <a:p>
            <a:pPr>
              <a:lnSpc>
                <a:spcPct val="90000"/>
              </a:lnSpc>
            </a:pPr>
            <a:r>
              <a:rPr lang="en-US" sz="1400" dirty="0"/>
              <a:t>NYSOFA has distributed more than 900 units statewide.</a:t>
            </a:r>
          </a:p>
          <a:p>
            <a:pPr>
              <a:lnSpc>
                <a:spcPct val="90000"/>
              </a:lnSpc>
            </a:pPr>
            <a:endParaRPr lang="en-US" sz="1400" dirty="0"/>
          </a:p>
          <a:p>
            <a:pPr>
              <a:lnSpc>
                <a:spcPct val="90000"/>
              </a:lnSpc>
            </a:pPr>
            <a:r>
              <a:rPr lang="en-US" sz="1400" dirty="0"/>
              <a:t>ElliQ is an AI care companion designed to foster independence and provide support through daily check-ins, assistance with wellness goals and physical activities, and more using voice commands and onscreen instructions.</a:t>
            </a:r>
          </a:p>
          <a:p>
            <a:pPr>
              <a:lnSpc>
                <a:spcPct val="90000"/>
              </a:lnSpc>
            </a:pPr>
            <a:endParaRPr lang="en-US" sz="1400" dirty="0"/>
          </a:p>
          <a:p>
            <a:pPr>
              <a:lnSpc>
                <a:spcPct val="90000"/>
              </a:lnSpc>
            </a:pPr>
            <a:r>
              <a:rPr lang="en-US" sz="1400" dirty="0"/>
              <a:t>Initiates conversations, suggests activities, and remembers what the user tells it. Encourages the user to set and achieve goals.</a:t>
            </a:r>
          </a:p>
          <a:p>
            <a:pPr>
              <a:lnSpc>
                <a:spcPct val="90000"/>
              </a:lnSpc>
            </a:pPr>
            <a:endParaRPr lang="en-US" sz="1400" dirty="0"/>
          </a:p>
          <a:p>
            <a:pPr>
              <a:lnSpc>
                <a:spcPct val="90000"/>
              </a:lnSpc>
            </a:pPr>
            <a:r>
              <a:rPr lang="en-US" sz="1400" dirty="0"/>
              <a:t>The user may use ElliQ to contact their family and other trusted individuals (e.g., case manager) if they choose.  </a:t>
            </a:r>
          </a:p>
          <a:p>
            <a:pPr>
              <a:lnSpc>
                <a:spcPct val="90000"/>
              </a:lnSpc>
            </a:pPr>
            <a:endParaRPr lang="en-US" sz="1400" dirty="0"/>
          </a:p>
        </p:txBody>
      </p:sp>
    </p:spTree>
    <p:extLst>
      <p:ext uri="{BB962C8B-B14F-4D97-AF65-F5344CB8AC3E}">
        <p14:creationId xmlns:p14="http://schemas.microsoft.com/office/powerpoint/2010/main" val="782997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B70C7-BF84-B020-6925-C646DB382A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86F96D-907B-E3E1-046B-D3612EB5A3A0}"/>
              </a:ext>
            </a:extLst>
          </p:cNvPr>
          <p:cNvSpPr>
            <a:spLocks noGrp="1"/>
          </p:cNvSpPr>
          <p:nvPr>
            <p:ph type="title"/>
          </p:nvPr>
        </p:nvSpPr>
        <p:spPr>
          <a:xfrm>
            <a:off x="457200" y="206375"/>
            <a:ext cx="8229600" cy="857250"/>
          </a:xfrm>
        </p:spPr>
        <p:txBody>
          <a:bodyPr anchor="ctr">
            <a:normAutofit/>
          </a:bodyPr>
          <a:lstStyle/>
          <a:p>
            <a:r>
              <a:rPr lang="en-US" b="1" dirty="0"/>
              <a:t>Discover Live</a:t>
            </a:r>
            <a:endParaRPr lang="en-US" dirty="0"/>
          </a:p>
        </p:txBody>
      </p:sp>
      <p:sp>
        <p:nvSpPr>
          <p:cNvPr id="12" name="Content Placeholder 11">
            <a:extLst>
              <a:ext uri="{FF2B5EF4-FFF2-40B4-BE49-F238E27FC236}">
                <a16:creationId xmlns:a16="http://schemas.microsoft.com/office/drawing/2014/main" id="{5243E013-28ED-D356-8753-F9776487CDE6}"/>
              </a:ext>
            </a:extLst>
          </p:cNvPr>
          <p:cNvSpPr>
            <a:spLocks noGrp="1"/>
          </p:cNvSpPr>
          <p:nvPr>
            <p:ph sz="half" idx="1"/>
          </p:nvPr>
        </p:nvSpPr>
        <p:spPr>
          <a:xfrm>
            <a:off x="152400" y="1113401"/>
            <a:ext cx="4114800" cy="3736975"/>
          </a:xfrm>
        </p:spPr>
        <p:txBody>
          <a:bodyPr>
            <a:normAutofit lnSpcReduction="10000"/>
          </a:bodyPr>
          <a:lstStyle/>
          <a:p>
            <a:pPr>
              <a:lnSpc>
                <a:spcPct val="90000"/>
              </a:lnSpc>
            </a:pPr>
            <a:r>
              <a:rPr lang="en-US" sz="2000" dirty="0"/>
              <a:t>Discover Live is available at 153 host sites (e.g., senior centers and congregate dining sites) statewide.</a:t>
            </a:r>
          </a:p>
          <a:p>
            <a:pPr>
              <a:lnSpc>
                <a:spcPct val="90000"/>
              </a:lnSpc>
            </a:pPr>
            <a:endParaRPr lang="en-US" sz="2000" dirty="0"/>
          </a:p>
          <a:p>
            <a:pPr>
              <a:lnSpc>
                <a:spcPct val="90000"/>
              </a:lnSpc>
            </a:pPr>
            <a:r>
              <a:rPr lang="en-US" sz="2000" dirty="0"/>
              <a:t>Interactive, immersive, virtual tours of more than 200 locations worldwide with expert tour guides.</a:t>
            </a:r>
          </a:p>
          <a:p>
            <a:pPr>
              <a:lnSpc>
                <a:spcPct val="90000"/>
              </a:lnSpc>
            </a:pPr>
            <a:endParaRPr lang="en-US" sz="2000" dirty="0"/>
          </a:p>
          <a:p>
            <a:pPr>
              <a:lnSpc>
                <a:spcPct val="90000"/>
              </a:lnSpc>
            </a:pPr>
            <a:r>
              <a:rPr lang="en-US" sz="2000" dirty="0"/>
              <a:t>Supports physical wellness, social connections, and brain health.</a:t>
            </a:r>
          </a:p>
          <a:p>
            <a:pPr>
              <a:lnSpc>
                <a:spcPct val="90000"/>
              </a:lnSpc>
            </a:pPr>
            <a:endParaRPr lang="en-US" sz="1800" dirty="0"/>
          </a:p>
          <a:p>
            <a:pPr>
              <a:lnSpc>
                <a:spcPct val="90000"/>
              </a:lnSpc>
            </a:pPr>
            <a:endParaRPr lang="en-US" sz="1800" dirty="0"/>
          </a:p>
        </p:txBody>
      </p:sp>
      <p:pic>
        <p:nvPicPr>
          <p:cNvPr id="5" name="Content Placeholder 4">
            <a:extLst>
              <a:ext uri="{FF2B5EF4-FFF2-40B4-BE49-F238E27FC236}">
                <a16:creationId xmlns:a16="http://schemas.microsoft.com/office/drawing/2014/main" id="{3863C72F-5560-3BE8-4F9C-3D338104F0C5}"/>
              </a:ext>
            </a:extLst>
          </p:cNvPr>
          <p:cNvPicPr>
            <a:picLocks noGrp="1" noChangeAspect="1"/>
          </p:cNvPicPr>
          <p:nvPr>
            <p:ph sz="half" idx="2"/>
          </p:nvPr>
        </p:nvPicPr>
        <p:blipFill>
          <a:blip r:embed="rId3"/>
          <a:srcRect l="12045" r="16858" b="-1"/>
          <a:stretch>
            <a:fillRect/>
          </a:stretch>
        </p:blipFill>
        <p:spPr>
          <a:xfrm>
            <a:off x="4648200" y="1200151"/>
            <a:ext cx="4038600" cy="2819400"/>
          </a:xfrm>
          <a:prstGeom prst="rect">
            <a:avLst/>
          </a:prstGeom>
          <a:noFill/>
        </p:spPr>
      </p:pic>
    </p:spTree>
    <p:extLst>
      <p:ext uri="{BB962C8B-B14F-4D97-AF65-F5344CB8AC3E}">
        <p14:creationId xmlns:p14="http://schemas.microsoft.com/office/powerpoint/2010/main" val="2969818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7AAB5-DE84-52EF-EB1C-03E9134B805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701CCBF-056B-4455-E372-FD01529260A1}"/>
              </a:ext>
            </a:extLst>
          </p:cNvPr>
          <p:cNvSpPr>
            <a:spLocks noGrp="1"/>
          </p:cNvSpPr>
          <p:nvPr>
            <p:ph type="title"/>
          </p:nvPr>
        </p:nvSpPr>
        <p:spPr>
          <a:xfrm>
            <a:off x="457200" y="206375"/>
            <a:ext cx="8229600" cy="857250"/>
          </a:xfrm>
        </p:spPr>
        <p:txBody>
          <a:bodyPr anchor="ctr">
            <a:normAutofit/>
          </a:bodyPr>
          <a:lstStyle/>
          <a:p>
            <a:r>
              <a:rPr lang="en-US" b="1"/>
              <a:t>GetSetUp</a:t>
            </a:r>
            <a:endParaRPr lang="en-US"/>
          </a:p>
        </p:txBody>
      </p:sp>
      <p:pic>
        <p:nvPicPr>
          <p:cNvPr id="10" name="Content Placeholder 9">
            <a:extLst>
              <a:ext uri="{FF2B5EF4-FFF2-40B4-BE49-F238E27FC236}">
                <a16:creationId xmlns:a16="http://schemas.microsoft.com/office/drawing/2014/main" id="{FCEB3900-5F8F-A8EF-11E5-059687C6FEFA}"/>
              </a:ext>
            </a:extLst>
          </p:cNvPr>
          <p:cNvPicPr>
            <a:picLocks noGrp="1" noChangeAspect="1"/>
          </p:cNvPicPr>
          <p:nvPr>
            <p:ph sz="half" idx="1"/>
          </p:nvPr>
        </p:nvPicPr>
        <p:blipFill>
          <a:blip r:embed="rId3"/>
          <a:srcRect l="4733" r="4303" b="-2"/>
          <a:stretch>
            <a:fillRect/>
          </a:stretch>
        </p:blipFill>
        <p:spPr>
          <a:xfrm>
            <a:off x="457200" y="1200150"/>
            <a:ext cx="4038600" cy="3394075"/>
          </a:xfrm>
          <a:prstGeom prst="rect">
            <a:avLst/>
          </a:prstGeom>
          <a:noFill/>
        </p:spPr>
      </p:pic>
      <p:sp>
        <p:nvSpPr>
          <p:cNvPr id="12" name="Content Placeholder 11">
            <a:extLst>
              <a:ext uri="{FF2B5EF4-FFF2-40B4-BE49-F238E27FC236}">
                <a16:creationId xmlns:a16="http://schemas.microsoft.com/office/drawing/2014/main" id="{A48B1DFF-CDEE-5752-F96B-2C5B99273B64}"/>
              </a:ext>
            </a:extLst>
          </p:cNvPr>
          <p:cNvSpPr>
            <a:spLocks noGrp="1"/>
          </p:cNvSpPr>
          <p:nvPr>
            <p:ph sz="half" idx="2"/>
          </p:nvPr>
        </p:nvSpPr>
        <p:spPr>
          <a:xfrm>
            <a:off x="4648200" y="1200149"/>
            <a:ext cx="4038600" cy="3736975"/>
          </a:xfrm>
        </p:spPr>
        <p:txBody>
          <a:bodyPr>
            <a:normAutofit/>
          </a:bodyPr>
          <a:lstStyle/>
          <a:p>
            <a:pPr>
              <a:lnSpc>
                <a:spcPct val="90000"/>
              </a:lnSpc>
            </a:pPr>
            <a:r>
              <a:rPr lang="en-US" sz="1360" dirty="0"/>
              <a:t>NYSOFA’s partnership with GetSetUp has connected more than 700,000 older adults to over 6,000 free online courses and communities to help them learn new skills and interact with others who share their interests.</a:t>
            </a:r>
          </a:p>
          <a:p>
            <a:pPr marL="0" indent="0">
              <a:lnSpc>
                <a:spcPct val="90000"/>
              </a:lnSpc>
              <a:buNone/>
            </a:pPr>
            <a:endParaRPr lang="en-US" sz="1360" dirty="0"/>
          </a:p>
          <a:p>
            <a:pPr>
              <a:lnSpc>
                <a:spcPct val="90000"/>
              </a:lnSpc>
            </a:pPr>
            <a:r>
              <a:rPr lang="en-US" sz="1360" dirty="0"/>
              <a:t>Classes are tailored exclusively for older adults and include aging in place, cooking, technology, fitness, nutrition, cybersecurity, health and wellness, social media, travel, and more. </a:t>
            </a:r>
          </a:p>
          <a:p>
            <a:pPr>
              <a:lnSpc>
                <a:spcPct val="90000"/>
              </a:lnSpc>
            </a:pPr>
            <a:endParaRPr lang="en-US" sz="1360" dirty="0"/>
          </a:p>
          <a:p>
            <a:pPr>
              <a:lnSpc>
                <a:spcPct val="90000"/>
              </a:lnSpc>
            </a:pPr>
            <a:r>
              <a:rPr lang="en-US" sz="1360" dirty="0"/>
              <a:t>Empowers older adults to bridge the digital divide, age independently, and combat loneliness. </a:t>
            </a:r>
          </a:p>
          <a:p>
            <a:pPr>
              <a:lnSpc>
                <a:spcPct val="90000"/>
              </a:lnSpc>
            </a:pPr>
            <a:endParaRPr lang="en-US" sz="1360" dirty="0"/>
          </a:p>
          <a:p>
            <a:pPr>
              <a:lnSpc>
                <a:spcPct val="90000"/>
              </a:lnSpc>
            </a:pPr>
            <a:endParaRPr lang="en-US" sz="1360" dirty="0"/>
          </a:p>
        </p:txBody>
      </p:sp>
    </p:spTree>
    <p:extLst>
      <p:ext uri="{BB962C8B-B14F-4D97-AF65-F5344CB8AC3E}">
        <p14:creationId xmlns:p14="http://schemas.microsoft.com/office/powerpoint/2010/main" val="102761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B6D55-EF47-2C26-33F9-13B2188268C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6A264B0-116C-2842-2D5D-E966874F8FD6}"/>
              </a:ext>
            </a:extLst>
          </p:cNvPr>
          <p:cNvSpPr>
            <a:spLocks noGrp="1"/>
          </p:cNvSpPr>
          <p:nvPr>
            <p:ph type="title"/>
          </p:nvPr>
        </p:nvSpPr>
        <p:spPr>
          <a:xfrm>
            <a:off x="457200" y="206375"/>
            <a:ext cx="8229600" cy="857250"/>
          </a:xfrm>
        </p:spPr>
        <p:txBody>
          <a:bodyPr anchor="ctr">
            <a:normAutofit/>
          </a:bodyPr>
          <a:lstStyle/>
          <a:p>
            <a:r>
              <a:rPr lang="en-US" b="1"/>
              <a:t>Virtual Senior Center </a:t>
            </a:r>
            <a:endParaRPr lang="en-US"/>
          </a:p>
        </p:txBody>
      </p:sp>
      <p:sp>
        <p:nvSpPr>
          <p:cNvPr id="12" name="Content Placeholder 11">
            <a:extLst>
              <a:ext uri="{FF2B5EF4-FFF2-40B4-BE49-F238E27FC236}">
                <a16:creationId xmlns:a16="http://schemas.microsoft.com/office/drawing/2014/main" id="{1AC14BBD-14C8-CF16-CC42-4BBEB0208DFB}"/>
              </a:ext>
            </a:extLst>
          </p:cNvPr>
          <p:cNvSpPr>
            <a:spLocks noGrp="1"/>
          </p:cNvSpPr>
          <p:nvPr>
            <p:ph sz="half" idx="1"/>
          </p:nvPr>
        </p:nvSpPr>
        <p:spPr>
          <a:xfrm>
            <a:off x="228600" y="1200148"/>
            <a:ext cx="4038600" cy="3810001"/>
          </a:xfrm>
        </p:spPr>
        <p:txBody>
          <a:bodyPr>
            <a:normAutofit lnSpcReduction="10000"/>
          </a:bodyPr>
          <a:lstStyle/>
          <a:p>
            <a:pPr>
              <a:lnSpc>
                <a:spcPct val="90000"/>
              </a:lnSpc>
            </a:pPr>
            <a:r>
              <a:rPr lang="en-US" sz="1400" dirty="0"/>
              <a:t>Online community that allows older and homebound adults to connect and engage with each other through virtual and hybrid classes.</a:t>
            </a:r>
          </a:p>
          <a:p>
            <a:pPr>
              <a:lnSpc>
                <a:spcPct val="90000"/>
              </a:lnSpc>
            </a:pPr>
            <a:endParaRPr lang="en-US" sz="1400" dirty="0"/>
          </a:p>
          <a:p>
            <a:pPr>
              <a:lnSpc>
                <a:spcPct val="90000"/>
              </a:lnSpc>
            </a:pPr>
            <a:r>
              <a:rPr lang="en-US" sz="1400" dirty="0"/>
              <a:t>Offers more than 400 robust programs designed for older adults, managed by social workers who provide intentional engagement.  Also includes email, news, and games. </a:t>
            </a:r>
          </a:p>
          <a:p>
            <a:pPr>
              <a:lnSpc>
                <a:spcPct val="90000"/>
              </a:lnSpc>
            </a:pPr>
            <a:endParaRPr lang="en-US" sz="1400" dirty="0"/>
          </a:p>
          <a:p>
            <a:pPr>
              <a:lnSpc>
                <a:spcPct val="90000"/>
              </a:lnSpc>
            </a:pPr>
            <a:r>
              <a:rPr lang="en-US" sz="1400" dirty="0"/>
              <a:t>Fosters inclusive and engaging environment where older adults can connect with one another from wherever they call home. </a:t>
            </a:r>
          </a:p>
          <a:p>
            <a:pPr>
              <a:lnSpc>
                <a:spcPct val="90000"/>
              </a:lnSpc>
            </a:pPr>
            <a:endParaRPr lang="en-US" sz="1400" dirty="0"/>
          </a:p>
          <a:p>
            <a:pPr>
              <a:lnSpc>
                <a:spcPct val="90000"/>
              </a:lnSpc>
            </a:pPr>
            <a:r>
              <a:rPr lang="en-US" sz="1400" dirty="0"/>
              <a:t>Data has shown 84% of participants reported a decrease in loneliness; 76% reported feeling less depressed; 76% made new friends; and 67% joined programs for social connection.</a:t>
            </a:r>
          </a:p>
        </p:txBody>
      </p:sp>
      <p:pic>
        <p:nvPicPr>
          <p:cNvPr id="5" name="Content Placeholder 4">
            <a:extLst>
              <a:ext uri="{FF2B5EF4-FFF2-40B4-BE49-F238E27FC236}">
                <a16:creationId xmlns:a16="http://schemas.microsoft.com/office/drawing/2014/main" id="{D339C652-9120-7E61-51E2-A834C0399367}"/>
              </a:ext>
            </a:extLst>
          </p:cNvPr>
          <p:cNvPicPr>
            <a:picLocks noGrp="1" noChangeAspect="1"/>
          </p:cNvPicPr>
          <p:nvPr>
            <p:ph sz="half" idx="2"/>
          </p:nvPr>
        </p:nvPicPr>
        <p:blipFill>
          <a:blip r:embed="rId3"/>
          <a:stretch>
            <a:fillRect/>
          </a:stretch>
        </p:blipFill>
        <p:spPr>
          <a:xfrm>
            <a:off x="4495800" y="1208807"/>
            <a:ext cx="3581400" cy="2895602"/>
          </a:xfrm>
          <a:prstGeom prst="rect">
            <a:avLst/>
          </a:prstGeom>
          <a:noFill/>
        </p:spPr>
      </p:pic>
    </p:spTree>
    <p:extLst>
      <p:ext uri="{BB962C8B-B14F-4D97-AF65-F5344CB8AC3E}">
        <p14:creationId xmlns:p14="http://schemas.microsoft.com/office/powerpoint/2010/main" val="2861386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54C58-BFE9-772D-8B9B-D484B9EA18F3}"/>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0E64313C-EB3F-C81E-6EA4-9C355F95A465}"/>
              </a:ext>
            </a:extLst>
          </p:cNvPr>
          <p:cNvSpPr>
            <a:spLocks noGrp="1"/>
          </p:cNvSpPr>
          <p:nvPr>
            <p:ph type="title"/>
          </p:nvPr>
        </p:nvSpPr>
        <p:spPr>
          <a:xfrm>
            <a:off x="457200" y="206375"/>
            <a:ext cx="8229600" cy="857250"/>
          </a:xfrm>
        </p:spPr>
        <p:txBody>
          <a:bodyPr anchor="ctr">
            <a:normAutofit/>
          </a:bodyPr>
          <a:lstStyle/>
          <a:p>
            <a:r>
              <a:rPr lang="en-US" b="1" dirty="0"/>
              <a:t>Memory Lane TV</a:t>
            </a:r>
          </a:p>
        </p:txBody>
      </p:sp>
      <p:pic>
        <p:nvPicPr>
          <p:cNvPr id="6" name="Content Placeholder 5">
            <a:extLst>
              <a:ext uri="{FF2B5EF4-FFF2-40B4-BE49-F238E27FC236}">
                <a16:creationId xmlns:a16="http://schemas.microsoft.com/office/drawing/2014/main" id="{16C37B19-4726-6B11-F7B9-47872AFCE36B}"/>
              </a:ext>
            </a:extLst>
          </p:cNvPr>
          <p:cNvPicPr>
            <a:picLocks noGrp="1" noChangeAspect="1"/>
          </p:cNvPicPr>
          <p:nvPr>
            <p:ph sz="half" idx="1"/>
          </p:nvPr>
        </p:nvPicPr>
        <p:blipFill>
          <a:blip r:embed="rId3"/>
          <a:stretch>
            <a:fillRect/>
          </a:stretch>
        </p:blipFill>
        <p:spPr>
          <a:xfrm>
            <a:off x="152400" y="1556018"/>
            <a:ext cx="4038600" cy="2031464"/>
          </a:xfrm>
          <a:prstGeom prst="rect">
            <a:avLst/>
          </a:prstGeom>
          <a:noFill/>
        </p:spPr>
      </p:pic>
      <p:sp>
        <p:nvSpPr>
          <p:cNvPr id="3" name="Content Placeholder 2">
            <a:extLst>
              <a:ext uri="{FF2B5EF4-FFF2-40B4-BE49-F238E27FC236}">
                <a16:creationId xmlns:a16="http://schemas.microsoft.com/office/drawing/2014/main" id="{D06246FC-30B8-5BB0-E121-C408D9210E4D}"/>
              </a:ext>
            </a:extLst>
          </p:cNvPr>
          <p:cNvSpPr>
            <a:spLocks noGrp="1"/>
          </p:cNvSpPr>
          <p:nvPr>
            <p:ph sz="half" idx="2"/>
          </p:nvPr>
        </p:nvSpPr>
        <p:spPr>
          <a:xfrm>
            <a:off x="4038600" y="1200151"/>
            <a:ext cx="4724400" cy="3200399"/>
          </a:xfrm>
        </p:spPr>
        <p:txBody>
          <a:bodyPr>
            <a:normAutofit lnSpcReduction="10000"/>
          </a:bodyPr>
          <a:lstStyle/>
          <a:p>
            <a:pPr>
              <a:lnSpc>
                <a:spcPct val="90000"/>
              </a:lnSpc>
            </a:pPr>
            <a:r>
              <a:rPr lang="en-US" sz="1400" dirty="0"/>
              <a:t>Immersive, interactive multi-sensory videos and experiences that create a sense of calm, connection, and wellness for individuals with Alzheimer’s and related dementias and their caregivers and providers.</a:t>
            </a:r>
          </a:p>
          <a:p>
            <a:pPr>
              <a:lnSpc>
                <a:spcPct val="90000"/>
              </a:lnSpc>
            </a:pPr>
            <a:endParaRPr lang="en-US" sz="1400" dirty="0"/>
          </a:p>
          <a:p>
            <a:pPr>
              <a:lnSpc>
                <a:spcPct val="90000"/>
              </a:lnSpc>
            </a:pPr>
            <a:r>
              <a:rPr lang="en-US" sz="1400" dirty="0"/>
              <a:t>Over 1500 hours of positive, plot free content personalized for each user and built to reduce agitation and depression. </a:t>
            </a:r>
          </a:p>
          <a:p>
            <a:pPr>
              <a:lnSpc>
                <a:spcPct val="90000"/>
              </a:lnSpc>
            </a:pPr>
            <a:endParaRPr lang="en-US" sz="1400" dirty="0"/>
          </a:p>
          <a:p>
            <a:pPr>
              <a:lnSpc>
                <a:spcPct val="90000"/>
              </a:lnSpc>
            </a:pPr>
            <a:r>
              <a:rPr lang="en-US" sz="1400" dirty="0"/>
              <a:t>Guided imagery is designed to evoke a sense of wonder and wellbeing using inspiring images, video, mood-elevating music, and more.</a:t>
            </a:r>
          </a:p>
          <a:p>
            <a:pPr>
              <a:lnSpc>
                <a:spcPct val="90000"/>
              </a:lnSpc>
            </a:pPr>
            <a:endParaRPr lang="en-US" sz="1400" dirty="0"/>
          </a:p>
          <a:p>
            <a:pPr>
              <a:lnSpc>
                <a:spcPct val="90000"/>
              </a:lnSpc>
            </a:pPr>
            <a:r>
              <a:rPr lang="en-US" sz="1400" dirty="0"/>
              <a:t>NYSOFA has brought this platform to various organizations serving individuals with Alzheimer’s and related dementias.</a:t>
            </a:r>
          </a:p>
          <a:p>
            <a:pPr>
              <a:lnSpc>
                <a:spcPct val="90000"/>
              </a:lnSpc>
            </a:pPr>
            <a:endParaRPr lang="en-US" sz="1400" dirty="0"/>
          </a:p>
        </p:txBody>
      </p:sp>
    </p:spTree>
    <p:extLst>
      <p:ext uri="{BB962C8B-B14F-4D97-AF65-F5344CB8AC3E}">
        <p14:creationId xmlns:p14="http://schemas.microsoft.com/office/powerpoint/2010/main" val="2610358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94CF-A1DF-1EAD-B34C-90EC19267B7E}"/>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87A668B5-BDEA-CD8F-EC65-BCF063277A2B}"/>
              </a:ext>
            </a:extLst>
          </p:cNvPr>
          <p:cNvSpPr>
            <a:spLocks noGrp="1"/>
          </p:cNvSpPr>
          <p:nvPr>
            <p:ph type="title"/>
          </p:nvPr>
        </p:nvSpPr>
        <p:spPr>
          <a:xfrm>
            <a:off x="457200" y="206375"/>
            <a:ext cx="8229600" cy="857250"/>
          </a:xfrm>
        </p:spPr>
        <p:txBody>
          <a:bodyPr anchor="ctr">
            <a:normAutofit/>
          </a:bodyPr>
          <a:lstStyle/>
          <a:p>
            <a:r>
              <a:rPr lang="en-US" b="1" dirty="0"/>
              <a:t>Zinnia TV</a:t>
            </a:r>
          </a:p>
        </p:txBody>
      </p:sp>
      <p:sp>
        <p:nvSpPr>
          <p:cNvPr id="3" name="Content Placeholder 2">
            <a:extLst>
              <a:ext uri="{FF2B5EF4-FFF2-40B4-BE49-F238E27FC236}">
                <a16:creationId xmlns:a16="http://schemas.microsoft.com/office/drawing/2014/main" id="{42FD92AE-ADFB-DC28-0A22-480A0AE6D191}"/>
              </a:ext>
            </a:extLst>
          </p:cNvPr>
          <p:cNvSpPr>
            <a:spLocks noGrp="1"/>
          </p:cNvSpPr>
          <p:nvPr>
            <p:ph sz="half" idx="1"/>
          </p:nvPr>
        </p:nvSpPr>
        <p:spPr>
          <a:xfrm>
            <a:off x="152400" y="1200149"/>
            <a:ext cx="4038600" cy="3394075"/>
          </a:xfrm>
        </p:spPr>
        <p:txBody>
          <a:bodyPr>
            <a:normAutofit fontScale="55000" lnSpcReduction="20000"/>
          </a:bodyPr>
          <a:lstStyle/>
          <a:p>
            <a:r>
              <a:rPr lang="en-US" dirty="0"/>
              <a:t>Therapeutic alternative to standard TV which can trigger confusion, stress, distress, and daytime sleeping for someone with Alzheimer’s and related dementias.</a:t>
            </a:r>
          </a:p>
          <a:p>
            <a:endParaRPr lang="en-US" dirty="0"/>
          </a:p>
          <a:p>
            <a:r>
              <a:rPr lang="en-US" dirty="0"/>
              <a:t>Zinnia TV allows individuals to explore a meaningful topics that will foster connections, support daily activities, soothe anxiety, and reinforce their sense of identity.  </a:t>
            </a:r>
          </a:p>
          <a:p>
            <a:pPr marL="0" indent="0">
              <a:buNone/>
            </a:pPr>
            <a:endParaRPr lang="en-US" dirty="0"/>
          </a:p>
          <a:p>
            <a:r>
              <a:rPr lang="en-US" dirty="0"/>
              <a:t>Videos are slow moving and soothing.</a:t>
            </a:r>
          </a:p>
          <a:p>
            <a:endParaRPr lang="en-US" dirty="0"/>
          </a:p>
          <a:p>
            <a:pPr marL="0" indent="0">
              <a:buNone/>
            </a:pPr>
            <a:endParaRPr lang="en-US" dirty="0"/>
          </a:p>
          <a:p>
            <a:r>
              <a:rPr lang="en-US" dirty="0"/>
              <a:t>Promotes respite for caregivers.  </a:t>
            </a:r>
          </a:p>
          <a:p>
            <a:pPr marL="0" indent="0">
              <a:buNone/>
            </a:pPr>
            <a:endParaRPr lang="en-US" dirty="0"/>
          </a:p>
          <a:p>
            <a:endParaRPr lang="en-US" dirty="0"/>
          </a:p>
        </p:txBody>
      </p:sp>
      <p:pic>
        <p:nvPicPr>
          <p:cNvPr id="7" name="Content Placeholder 6">
            <a:extLst>
              <a:ext uri="{FF2B5EF4-FFF2-40B4-BE49-F238E27FC236}">
                <a16:creationId xmlns:a16="http://schemas.microsoft.com/office/drawing/2014/main" id="{AEDF5810-A9CD-AADE-D4BE-E30206D33BE2}"/>
              </a:ext>
            </a:extLst>
          </p:cNvPr>
          <p:cNvPicPr>
            <a:picLocks noGrp="1" noChangeAspect="1"/>
          </p:cNvPicPr>
          <p:nvPr>
            <p:ph sz="half" idx="2"/>
          </p:nvPr>
        </p:nvPicPr>
        <p:blipFill>
          <a:blip r:embed="rId3"/>
          <a:stretch>
            <a:fillRect/>
          </a:stretch>
        </p:blipFill>
        <p:spPr>
          <a:xfrm>
            <a:off x="4648200" y="1352550"/>
            <a:ext cx="4038600" cy="2813557"/>
          </a:xfrm>
          <a:prstGeom prst="rect">
            <a:avLst/>
          </a:prstGeom>
          <a:noFill/>
        </p:spPr>
      </p:pic>
    </p:spTree>
    <p:extLst>
      <p:ext uri="{BB962C8B-B14F-4D97-AF65-F5344CB8AC3E}">
        <p14:creationId xmlns:p14="http://schemas.microsoft.com/office/powerpoint/2010/main" val="1821685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46BA2-8CF9-0528-19C2-544080F7242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4DBEB0B-5E88-CFD9-B4C9-3B70DD014532}"/>
              </a:ext>
            </a:extLst>
          </p:cNvPr>
          <p:cNvSpPr>
            <a:spLocks noGrp="1"/>
          </p:cNvSpPr>
          <p:nvPr>
            <p:ph type="title"/>
          </p:nvPr>
        </p:nvSpPr>
        <p:spPr>
          <a:xfrm>
            <a:off x="457200" y="206375"/>
            <a:ext cx="8229600" cy="857250"/>
          </a:xfrm>
        </p:spPr>
        <p:txBody>
          <a:bodyPr anchor="ctr">
            <a:normAutofit/>
          </a:bodyPr>
          <a:lstStyle/>
          <a:p>
            <a:r>
              <a:rPr lang="en-US" b="1" dirty="0"/>
              <a:t>Geri-Gadgets</a:t>
            </a:r>
            <a:endParaRPr lang="en-US" dirty="0"/>
          </a:p>
        </p:txBody>
      </p:sp>
      <p:pic>
        <p:nvPicPr>
          <p:cNvPr id="7" name="Content Placeholder 6">
            <a:extLst>
              <a:ext uri="{FF2B5EF4-FFF2-40B4-BE49-F238E27FC236}">
                <a16:creationId xmlns:a16="http://schemas.microsoft.com/office/drawing/2014/main" id="{306E5A36-FB5C-DA70-2B1E-3F05DF8E3F14}"/>
              </a:ext>
            </a:extLst>
          </p:cNvPr>
          <p:cNvPicPr>
            <a:picLocks noGrp="1" noChangeAspect="1"/>
          </p:cNvPicPr>
          <p:nvPr>
            <p:ph sz="half" idx="1"/>
          </p:nvPr>
        </p:nvPicPr>
        <p:blipFill>
          <a:blip r:embed="rId3"/>
          <a:stretch>
            <a:fillRect/>
          </a:stretch>
        </p:blipFill>
        <p:spPr>
          <a:xfrm>
            <a:off x="304800" y="1063625"/>
            <a:ext cx="3272857" cy="3394075"/>
          </a:xfrm>
          <a:prstGeom prst="rect">
            <a:avLst/>
          </a:prstGeom>
          <a:noFill/>
        </p:spPr>
      </p:pic>
      <p:sp>
        <p:nvSpPr>
          <p:cNvPr id="12" name="Content Placeholder 11">
            <a:extLst>
              <a:ext uri="{FF2B5EF4-FFF2-40B4-BE49-F238E27FC236}">
                <a16:creationId xmlns:a16="http://schemas.microsoft.com/office/drawing/2014/main" id="{9D60C435-6C05-BBF5-EA35-1CA639D2BCD8}"/>
              </a:ext>
            </a:extLst>
          </p:cNvPr>
          <p:cNvSpPr>
            <a:spLocks noGrp="1"/>
          </p:cNvSpPr>
          <p:nvPr>
            <p:ph sz="half" idx="2"/>
          </p:nvPr>
        </p:nvSpPr>
        <p:spPr>
          <a:xfrm>
            <a:off x="4114800" y="1200150"/>
            <a:ext cx="4572000" cy="3394075"/>
          </a:xfrm>
        </p:spPr>
        <p:txBody>
          <a:bodyPr>
            <a:normAutofit/>
          </a:bodyPr>
          <a:lstStyle/>
          <a:p>
            <a:pPr>
              <a:lnSpc>
                <a:spcPct val="90000"/>
              </a:lnSpc>
            </a:pPr>
            <a:r>
              <a:rPr lang="en-US" sz="1500" dirty="0"/>
              <a:t>Hands-on sensory kits designed to support behavioral regulation, increase participation, and reduce caregiver burden across care environments.  </a:t>
            </a:r>
          </a:p>
          <a:p>
            <a:pPr>
              <a:lnSpc>
                <a:spcPct val="90000"/>
              </a:lnSpc>
            </a:pPr>
            <a:endParaRPr lang="en-US" sz="1500" dirty="0"/>
          </a:p>
          <a:p>
            <a:pPr>
              <a:lnSpc>
                <a:spcPct val="90000"/>
              </a:lnSpc>
            </a:pPr>
            <a:r>
              <a:rPr lang="en-US" sz="1500" dirty="0"/>
              <a:t>Common outcomes include increased engagement, reduced agitation and behavioral escalation, improved participation, and support for caregiver workflow during high-risk or unstructured moments.</a:t>
            </a:r>
          </a:p>
          <a:p>
            <a:pPr>
              <a:lnSpc>
                <a:spcPct val="90000"/>
              </a:lnSpc>
            </a:pPr>
            <a:endParaRPr lang="en-US" sz="1500" dirty="0"/>
          </a:p>
          <a:p>
            <a:pPr>
              <a:lnSpc>
                <a:spcPct val="90000"/>
              </a:lnSpc>
            </a:pPr>
            <a:r>
              <a:rPr lang="en-US" sz="1500" dirty="0"/>
              <a:t>NYSOFA is currently piloting the use of Geri-Gadgets in Social Adult Day Services (SADS) programs across the state. </a:t>
            </a:r>
          </a:p>
          <a:p>
            <a:pPr>
              <a:lnSpc>
                <a:spcPct val="90000"/>
              </a:lnSpc>
            </a:pPr>
            <a:endParaRPr lang="en-US" sz="1500" dirty="0"/>
          </a:p>
        </p:txBody>
      </p:sp>
    </p:spTree>
    <p:extLst>
      <p:ext uri="{BB962C8B-B14F-4D97-AF65-F5344CB8AC3E}">
        <p14:creationId xmlns:p14="http://schemas.microsoft.com/office/powerpoint/2010/main" val="4097318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1DE3A-0FCC-8288-EC6C-62628D4D40A5}"/>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630BB480-02A6-C6F4-368D-7DC6ED2C4EFA}"/>
              </a:ext>
            </a:extLst>
          </p:cNvPr>
          <p:cNvSpPr>
            <a:spLocks noGrp="1"/>
          </p:cNvSpPr>
          <p:nvPr>
            <p:ph type="title"/>
          </p:nvPr>
        </p:nvSpPr>
        <p:spPr>
          <a:xfrm>
            <a:off x="457200" y="285750"/>
            <a:ext cx="8229600" cy="857250"/>
          </a:xfrm>
        </p:spPr>
        <p:txBody>
          <a:bodyPr anchor="ctr">
            <a:normAutofit fontScale="90000"/>
          </a:bodyPr>
          <a:lstStyle/>
          <a:p>
            <a:pPr>
              <a:lnSpc>
                <a:spcPct val="90000"/>
              </a:lnSpc>
            </a:pPr>
            <a:r>
              <a:rPr lang="en-US" sz="3100" b="1" dirty="0"/>
              <a:t>ARCHANGELS’ Caregiver Intensity Index (CII)</a:t>
            </a:r>
          </a:p>
        </p:txBody>
      </p:sp>
      <p:sp>
        <p:nvSpPr>
          <p:cNvPr id="3" name="Content Placeholder 2">
            <a:extLst>
              <a:ext uri="{FF2B5EF4-FFF2-40B4-BE49-F238E27FC236}">
                <a16:creationId xmlns:a16="http://schemas.microsoft.com/office/drawing/2014/main" id="{D6EEFACB-9EA4-8BA6-BAED-1E692F6C2078}"/>
              </a:ext>
            </a:extLst>
          </p:cNvPr>
          <p:cNvSpPr>
            <a:spLocks noGrp="1"/>
          </p:cNvSpPr>
          <p:nvPr>
            <p:ph sz="half" idx="1"/>
          </p:nvPr>
        </p:nvSpPr>
        <p:spPr>
          <a:xfrm>
            <a:off x="76200" y="1158363"/>
            <a:ext cx="4876800" cy="4095750"/>
          </a:xfrm>
        </p:spPr>
        <p:txBody>
          <a:bodyPr>
            <a:normAutofit fontScale="92500" lnSpcReduction="10000"/>
          </a:bodyPr>
          <a:lstStyle/>
          <a:p>
            <a:pPr>
              <a:lnSpc>
                <a:spcPct val="90000"/>
              </a:lnSpc>
            </a:pPr>
            <a:r>
              <a:rPr lang="en-US" sz="1600" dirty="0"/>
              <a:t>The CII is a web-based tool designed to measure the intensity of a caregiver’s experience, assess their needs, and connect them to resources.  </a:t>
            </a:r>
          </a:p>
          <a:p>
            <a:pPr>
              <a:lnSpc>
                <a:spcPct val="90000"/>
              </a:lnSpc>
            </a:pPr>
            <a:endParaRPr lang="en-US" sz="1600" dirty="0"/>
          </a:p>
          <a:p>
            <a:pPr>
              <a:lnSpc>
                <a:spcPct val="90000"/>
              </a:lnSpc>
            </a:pPr>
            <a:r>
              <a:rPr lang="en-US" sz="1600" dirty="0"/>
              <a:t>Engages caregivers where they are at and helps them identify and feel honored in their caregiving role.  </a:t>
            </a:r>
          </a:p>
          <a:p>
            <a:pPr marL="0" indent="0">
              <a:lnSpc>
                <a:spcPct val="90000"/>
              </a:lnSpc>
              <a:buNone/>
            </a:pPr>
            <a:endParaRPr lang="en-US" sz="1600" dirty="0"/>
          </a:p>
          <a:p>
            <a:pPr>
              <a:lnSpc>
                <a:spcPct val="90000"/>
              </a:lnSpc>
            </a:pPr>
            <a:r>
              <a:rPr lang="en-US" sz="1600" dirty="0"/>
              <a:t>Provides the caregiver with an intensity score that validates their caregiving experience and connects them to state and local resources.  </a:t>
            </a:r>
          </a:p>
          <a:p>
            <a:pPr lvl="1">
              <a:lnSpc>
                <a:spcPct val="90000"/>
              </a:lnSpc>
            </a:pPr>
            <a:r>
              <a:rPr lang="en-US" sz="1600" dirty="0"/>
              <a:t>32% of caregivers are “in the red”</a:t>
            </a:r>
          </a:p>
          <a:p>
            <a:pPr lvl="1">
              <a:lnSpc>
                <a:spcPct val="90000"/>
              </a:lnSpc>
            </a:pPr>
            <a:r>
              <a:rPr lang="en-US" sz="1600" dirty="0"/>
              <a:t>61% of caregivers are “in the yellow”</a:t>
            </a:r>
          </a:p>
          <a:p>
            <a:pPr lvl="1">
              <a:lnSpc>
                <a:spcPct val="90000"/>
              </a:lnSpc>
            </a:pPr>
            <a:r>
              <a:rPr lang="en-US" sz="1600" dirty="0"/>
              <a:t>7</a:t>
            </a:r>
            <a:r>
              <a:rPr lang="en-US" sz="1600"/>
              <a:t>% </a:t>
            </a:r>
            <a:r>
              <a:rPr lang="en-US" sz="1600" dirty="0"/>
              <a:t>of caregivers are “in the clear”</a:t>
            </a:r>
          </a:p>
          <a:p>
            <a:pPr>
              <a:lnSpc>
                <a:spcPct val="90000"/>
              </a:lnSpc>
            </a:pPr>
            <a:endParaRPr lang="en-US" sz="1600" dirty="0"/>
          </a:p>
          <a:p>
            <a:pPr>
              <a:lnSpc>
                <a:spcPct val="90000"/>
              </a:lnSpc>
            </a:pPr>
            <a:r>
              <a:rPr lang="en-US" sz="1600" dirty="0"/>
              <a:t>NYSOFA has adopted the CII as the statewide caregiver assessment tool for the National Family Caregiver Support Program. </a:t>
            </a:r>
          </a:p>
        </p:txBody>
      </p:sp>
      <p:pic>
        <p:nvPicPr>
          <p:cNvPr id="18" name="Content Placeholder 17">
            <a:extLst>
              <a:ext uri="{FF2B5EF4-FFF2-40B4-BE49-F238E27FC236}">
                <a16:creationId xmlns:a16="http://schemas.microsoft.com/office/drawing/2014/main" id="{84C0FA9C-FF02-516B-539C-57D85E1C329F}"/>
              </a:ext>
            </a:extLst>
          </p:cNvPr>
          <p:cNvPicPr>
            <a:picLocks noGrp="1" noChangeAspect="1"/>
          </p:cNvPicPr>
          <p:nvPr>
            <p:ph sz="half" idx="2"/>
          </p:nvPr>
        </p:nvPicPr>
        <p:blipFill>
          <a:blip r:embed="rId3"/>
          <a:stretch>
            <a:fillRect/>
          </a:stretch>
        </p:blipFill>
        <p:spPr>
          <a:xfrm>
            <a:off x="5181600" y="1276350"/>
            <a:ext cx="3337849" cy="2743200"/>
          </a:xfrm>
          <a:prstGeom prst="rect">
            <a:avLst/>
          </a:prstGeom>
        </p:spPr>
      </p:pic>
    </p:spTree>
    <p:extLst>
      <p:ext uri="{BB962C8B-B14F-4D97-AF65-F5344CB8AC3E}">
        <p14:creationId xmlns:p14="http://schemas.microsoft.com/office/powerpoint/2010/main" val="3340452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1B70-9868-3D4B-2FEB-D0B54F4ADF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240CB7F-44AE-3F4B-F7D0-EF4A19C8471C}"/>
              </a:ext>
            </a:extLst>
          </p:cNvPr>
          <p:cNvSpPr>
            <a:spLocks noGrp="1"/>
          </p:cNvSpPr>
          <p:nvPr>
            <p:ph type="title"/>
          </p:nvPr>
        </p:nvSpPr>
        <p:spPr>
          <a:xfrm>
            <a:off x="457200" y="206375"/>
            <a:ext cx="8229600" cy="857250"/>
          </a:xfrm>
        </p:spPr>
        <p:txBody>
          <a:bodyPr anchor="ctr">
            <a:normAutofit fontScale="90000"/>
          </a:bodyPr>
          <a:lstStyle/>
          <a:p>
            <a:pPr>
              <a:lnSpc>
                <a:spcPct val="90000"/>
              </a:lnSpc>
            </a:pPr>
            <a:r>
              <a:rPr lang="en-US" sz="3600" b="1" dirty="0"/>
              <a:t>NY Caregiver Portal Powered by Trualta</a:t>
            </a:r>
            <a:endParaRPr lang="en-US" sz="3600" dirty="0"/>
          </a:p>
        </p:txBody>
      </p:sp>
      <p:pic>
        <p:nvPicPr>
          <p:cNvPr id="5" name="Content Placeholder 4">
            <a:extLst>
              <a:ext uri="{FF2B5EF4-FFF2-40B4-BE49-F238E27FC236}">
                <a16:creationId xmlns:a16="http://schemas.microsoft.com/office/drawing/2014/main" id="{ED5FAD15-F893-EAA9-2359-6F65719827A6}"/>
              </a:ext>
            </a:extLst>
          </p:cNvPr>
          <p:cNvPicPr>
            <a:picLocks noGrp="1" noChangeAspect="1"/>
          </p:cNvPicPr>
          <p:nvPr>
            <p:ph sz="half" idx="1"/>
          </p:nvPr>
        </p:nvPicPr>
        <p:blipFill>
          <a:blip r:embed="rId3"/>
          <a:srcRect t="11268" r="8889" b="27441"/>
          <a:stretch>
            <a:fillRect/>
          </a:stretch>
        </p:blipFill>
        <p:spPr>
          <a:xfrm>
            <a:off x="457200" y="1885950"/>
            <a:ext cx="3124200" cy="1600200"/>
          </a:xfrm>
          <a:prstGeom prst="rect">
            <a:avLst/>
          </a:prstGeom>
          <a:noFill/>
        </p:spPr>
      </p:pic>
      <p:sp>
        <p:nvSpPr>
          <p:cNvPr id="3" name="Content Placeholder 2">
            <a:extLst>
              <a:ext uri="{FF2B5EF4-FFF2-40B4-BE49-F238E27FC236}">
                <a16:creationId xmlns:a16="http://schemas.microsoft.com/office/drawing/2014/main" id="{CB388D96-8CE1-66DB-832F-5BCD86E5C84C}"/>
              </a:ext>
            </a:extLst>
          </p:cNvPr>
          <p:cNvSpPr>
            <a:spLocks noGrp="1"/>
          </p:cNvSpPr>
          <p:nvPr>
            <p:ph sz="half" idx="2"/>
          </p:nvPr>
        </p:nvSpPr>
        <p:spPr>
          <a:xfrm>
            <a:off x="3802380" y="971550"/>
            <a:ext cx="4846320" cy="3736975"/>
          </a:xfrm>
        </p:spPr>
        <p:txBody>
          <a:bodyPr>
            <a:noAutofit/>
          </a:bodyPr>
          <a:lstStyle/>
          <a:p>
            <a:pPr>
              <a:lnSpc>
                <a:spcPct val="90000"/>
              </a:lnSpc>
            </a:pPr>
            <a:r>
              <a:rPr lang="en-US" sz="1300" dirty="0"/>
              <a:t>Online evidenced based caregiver education and training portal available free of charge to all caregivers in New York State. </a:t>
            </a:r>
          </a:p>
          <a:p>
            <a:pPr>
              <a:lnSpc>
                <a:spcPct val="90000"/>
              </a:lnSpc>
            </a:pPr>
            <a:endParaRPr lang="en-US" sz="1300" dirty="0"/>
          </a:p>
          <a:p>
            <a:pPr>
              <a:lnSpc>
                <a:spcPct val="90000"/>
              </a:lnSpc>
            </a:pPr>
            <a:r>
              <a:rPr lang="en-US" sz="1300" dirty="0"/>
              <a:t>Teaches critical skills to reduce caregiver stress levels and increase confidence in one’s caregiving abilities.</a:t>
            </a:r>
          </a:p>
          <a:p>
            <a:pPr>
              <a:lnSpc>
                <a:spcPct val="90000"/>
              </a:lnSpc>
            </a:pPr>
            <a:endParaRPr lang="en-US" sz="1300" dirty="0"/>
          </a:p>
          <a:p>
            <a:pPr>
              <a:lnSpc>
                <a:spcPct val="90000"/>
              </a:lnSpc>
            </a:pPr>
            <a:r>
              <a:rPr lang="en-US" sz="1300" dirty="0"/>
              <a:t>Topics include communication changes, behavior management, care transitions, personal care, grief and loss, documents and decision making, activities and recreation, and caregiver wellness. </a:t>
            </a:r>
          </a:p>
          <a:p>
            <a:pPr>
              <a:lnSpc>
                <a:spcPct val="90000"/>
              </a:lnSpc>
            </a:pPr>
            <a:endParaRPr lang="en-US" sz="1300" dirty="0"/>
          </a:p>
          <a:p>
            <a:pPr>
              <a:lnSpc>
                <a:spcPct val="90000"/>
              </a:lnSpc>
            </a:pPr>
            <a:r>
              <a:rPr lang="en-US" sz="1300" dirty="0"/>
              <a:t>Connects caregivers to other New York State resources. </a:t>
            </a:r>
          </a:p>
          <a:p>
            <a:pPr marL="0" indent="0">
              <a:lnSpc>
                <a:spcPct val="90000"/>
              </a:lnSpc>
              <a:buNone/>
            </a:pPr>
            <a:endParaRPr lang="en-US" sz="1300" dirty="0"/>
          </a:p>
          <a:p>
            <a:pPr>
              <a:lnSpc>
                <a:spcPct val="90000"/>
              </a:lnSpc>
            </a:pPr>
            <a:r>
              <a:rPr lang="en-US" sz="1300" dirty="0"/>
              <a:t>More than 6,100</a:t>
            </a:r>
            <a:r>
              <a:rPr lang="en-US" sz="1300" dirty="0">
                <a:solidFill>
                  <a:srgbClr val="FF0000"/>
                </a:solidFill>
              </a:rPr>
              <a:t> </a:t>
            </a:r>
            <a:r>
              <a:rPr lang="en-US" sz="1300" dirty="0"/>
              <a:t>caregivers have registered to use the Portal. 93% find the portal helpful. </a:t>
            </a:r>
          </a:p>
        </p:txBody>
      </p:sp>
    </p:spTree>
    <p:extLst>
      <p:ext uri="{BB962C8B-B14F-4D97-AF65-F5344CB8AC3E}">
        <p14:creationId xmlns:p14="http://schemas.microsoft.com/office/powerpoint/2010/main" val="3948392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38012-EE26-97C6-E157-4954F10C98B1}"/>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1CA23F1D-4564-0690-AC06-759719C61858}"/>
              </a:ext>
            </a:extLst>
          </p:cNvPr>
          <p:cNvSpPr>
            <a:spLocks noGrp="1"/>
          </p:cNvSpPr>
          <p:nvPr>
            <p:ph type="title"/>
          </p:nvPr>
        </p:nvSpPr>
        <p:spPr>
          <a:xfrm>
            <a:off x="457200" y="206375"/>
            <a:ext cx="8229600" cy="857250"/>
          </a:xfrm>
        </p:spPr>
        <p:txBody>
          <a:bodyPr anchor="ctr">
            <a:normAutofit/>
          </a:bodyPr>
          <a:lstStyle/>
          <a:p>
            <a:r>
              <a:rPr lang="en-US" b="1" dirty="0" err="1"/>
              <a:t>MapHabit</a:t>
            </a:r>
            <a:endParaRPr lang="en-US" b="1" dirty="0"/>
          </a:p>
        </p:txBody>
      </p:sp>
      <p:sp>
        <p:nvSpPr>
          <p:cNvPr id="3" name="Content Placeholder 2">
            <a:extLst>
              <a:ext uri="{FF2B5EF4-FFF2-40B4-BE49-F238E27FC236}">
                <a16:creationId xmlns:a16="http://schemas.microsoft.com/office/drawing/2014/main" id="{A5A75BCD-58D4-0835-3BF4-5B91C5DCE5D0}"/>
              </a:ext>
            </a:extLst>
          </p:cNvPr>
          <p:cNvSpPr>
            <a:spLocks noGrp="1"/>
          </p:cNvSpPr>
          <p:nvPr>
            <p:ph sz="half" idx="2"/>
          </p:nvPr>
        </p:nvSpPr>
        <p:spPr>
          <a:xfrm>
            <a:off x="4038600" y="1200151"/>
            <a:ext cx="4648200" cy="3505200"/>
          </a:xfrm>
        </p:spPr>
        <p:txBody>
          <a:bodyPr>
            <a:normAutofit/>
          </a:bodyPr>
          <a:lstStyle/>
          <a:p>
            <a:pPr>
              <a:lnSpc>
                <a:spcPct val="90000"/>
              </a:lnSpc>
            </a:pPr>
            <a:r>
              <a:rPr lang="en-US" sz="1200" dirty="0"/>
              <a:t>Evidence-based, interactive step-b-step guides that empower individuals with disabilities, traumatic brain injuries, and Alzheimer’s and related dementias, to create healthy, sustainable habits. </a:t>
            </a:r>
          </a:p>
          <a:p>
            <a:pPr>
              <a:lnSpc>
                <a:spcPct val="90000"/>
              </a:lnSpc>
            </a:pPr>
            <a:endParaRPr lang="en-US" sz="1200" dirty="0"/>
          </a:p>
          <a:p>
            <a:pPr>
              <a:lnSpc>
                <a:spcPct val="90000"/>
              </a:lnSpc>
            </a:pPr>
            <a:r>
              <a:rPr lang="en-US" sz="1200" dirty="0"/>
              <a:t>Platform contains a library of more than 1,000 maps covering daily tasks that can be customized for each person.  </a:t>
            </a:r>
          </a:p>
          <a:p>
            <a:pPr>
              <a:lnSpc>
                <a:spcPct val="90000"/>
              </a:lnSpc>
            </a:pPr>
            <a:endParaRPr lang="en-US" sz="1200" dirty="0"/>
          </a:p>
          <a:p>
            <a:pPr>
              <a:lnSpc>
                <a:spcPct val="90000"/>
              </a:lnSpc>
            </a:pPr>
            <a:r>
              <a:rPr lang="en-US" sz="1200" dirty="0"/>
              <a:t>A map is a simple, visual guide that breaks down a task into clear, manageable steps—using images, audio, video, and written instructions. Maps can be accessed on a tablet or mobile device, downloaded for offline use, or printed as a PDF when a paper version is needed.</a:t>
            </a:r>
          </a:p>
          <a:p>
            <a:pPr>
              <a:lnSpc>
                <a:spcPct val="90000"/>
              </a:lnSpc>
            </a:pPr>
            <a:endParaRPr lang="en-US" sz="1200" dirty="0"/>
          </a:p>
          <a:p>
            <a:pPr>
              <a:lnSpc>
                <a:spcPct val="90000"/>
              </a:lnSpc>
            </a:pPr>
            <a:r>
              <a:rPr lang="en-US" sz="1200" dirty="0"/>
              <a:t>Example, a step-by-step interactive visual guide on how to brush your teeth from start to finish.</a:t>
            </a:r>
          </a:p>
          <a:p>
            <a:pPr>
              <a:lnSpc>
                <a:spcPct val="90000"/>
              </a:lnSpc>
            </a:pPr>
            <a:endParaRPr lang="en-US" sz="1200" dirty="0"/>
          </a:p>
        </p:txBody>
      </p:sp>
      <p:pic>
        <p:nvPicPr>
          <p:cNvPr id="4" name="Picture 3">
            <a:extLst>
              <a:ext uri="{FF2B5EF4-FFF2-40B4-BE49-F238E27FC236}">
                <a16:creationId xmlns:a16="http://schemas.microsoft.com/office/drawing/2014/main" id="{A2B6777F-D832-4D00-4EFF-80D58971F9CC}"/>
              </a:ext>
            </a:extLst>
          </p:cNvPr>
          <p:cNvPicPr>
            <a:picLocks noChangeAspect="1"/>
          </p:cNvPicPr>
          <p:nvPr/>
        </p:nvPicPr>
        <p:blipFill>
          <a:blip r:embed="rId3"/>
          <a:stretch>
            <a:fillRect/>
          </a:stretch>
        </p:blipFill>
        <p:spPr>
          <a:xfrm>
            <a:off x="609600" y="1428750"/>
            <a:ext cx="3237710" cy="2438400"/>
          </a:xfrm>
          <a:prstGeom prst="rect">
            <a:avLst/>
          </a:prstGeom>
        </p:spPr>
      </p:pic>
    </p:spTree>
    <p:extLst>
      <p:ext uri="{BB962C8B-B14F-4D97-AF65-F5344CB8AC3E}">
        <p14:creationId xmlns:p14="http://schemas.microsoft.com/office/powerpoint/2010/main" val="3410324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5F3F0-A345-2726-EC5E-2F0694D52DF7}"/>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9BC97E72-B4D0-C8E3-5FAC-729D06C541E4}"/>
              </a:ext>
            </a:extLst>
          </p:cNvPr>
          <p:cNvSpPr>
            <a:spLocks noGrp="1"/>
          </p:cNvSpPr>
          <p:nvPr>
            <p:ph type="title"/>
          </p:nvPr>
        </p:nvSpPr>
        <p:spPr>
          <a:xfrm>
            <a:off x="457200" y="206375"/>
            <a:ext cx="8229600" cy="857250"/>
          </a:xfrm>
        </p:spPr>
        <p:txBody>
          <a:bodyPr anchor="ctr">
            <a:normAutofit/>
          </a:bodyPr>
          <a:lstStyle/>
          <a:p>
            <a:r>
              <a:rPr lang="en-US" b="1" dirty="0"/>
              <a:t>Blooming Health</a:t>
            </a:r>
          </a:p>
        </p:txBody>
      </p:sp>
      <p:sp>
        <p:nvSpPr>
          <p:cNvPr id="3" name="Content Placeholder 2">
            <a:extLst>
              <a:ext uri="{FF2B5EF4-FFF2-40B4-BE49-F238E27FC236}">
                <a16:creationId xmlns:a16="http://schemas.microsoft.com/office/drawing/2014/main" id="{B78D03B7-5E61-AC40-251C-6F1BE2CD24CD}"/>
              </a:ext>
            </a:extLst>
          </p:cNvPr>
          <p:cNvSpPr>
            <a:spLocks noGrp="1"/>
          </p:cNvSpPr>
          <p:nvPr>
            <p:ph sz="half" idx="1"/>
          </p:nvPr>
        </p:nvSpPr>
        <p:spPr>
          <a:xfrm>
            <a:off x="228600" y="1200149"/>
            <a:ext cx="4038600" cy="3736976"/>
          </a:xfrm>
        </p:spPr>
        <p:txBody>
          <a:bodyPr>
            <a:normAutofit fontScale="92500" lnSpcReduction="10000"/>
          </a:bodyPr>
          <a:lstStyle/>
          <a:p>
            <a:pPr>
              <a:lnSpc>
                <a:spcPct val="90000"/>
              </a:lnSpc>
            </a:pPr>
            <a:r>
              <a:rPr lang="en-US" sz="1600" dirty="0"/>
              <a:t>Digital engagement platform to improve older adults’ awareness and connection to community-based aging services.</a:t>
            </a:r>
          </a:p>
          <a:p>
            <a:pPr>
              <a:lnSpc>
                <a:spcPct val="90000"/>
              </a:lnSpc>
            </a:pPr>
            <a:endParaRPr lang="en-US" sz="1600" dirty="0"/>
          </a:p>
          <a:p>
            <a:pPr>
              <a:lnSpc>
                <a:spcPct val="90000"/>
              </a:lnSpc>
            </a:pPr>
            <a:r>
              <a:rPr lang="en-US" sz="1600" dirty="0"/>
              <a:t>Used to send personalized and targeted communications to older adults and caregivers through text messages, voice calls, or email.  </a:t>
            </a:r>
          </a:p>
          <a:p>
            <a:pPr>
              <a:lnSpc>
                <a:spcPct val="90000"/>
              </a:lnSpc>
            </a:pPr>
            <a:endParaRPr lang="en-US" sz="1600" dirty="0"/>
          </a:p>
          <a:p>
            <a:pPr>
              <a:lnSpc>
                <a:spcPct val="90000"/>
              </a:lnSpc>
            </a:pPr>
            <a:r>
              <a:rPr lang="en-US" sz="1600" dirty="0"/>
              <a:t>Enables constant communication about vital information in over 80 languages: </a:t>
            </a:r>
          </a:p>
          <a:p>
            <a:pPr lvl="1">
              <a:lnSpc>
                <a:spcPct val="90000"/>
              </a:lnSpc>
            </a:pPr>
            <a:r>
              <a:rPr lang="en-US" sz="1600" dirty="0"/>
              <a:t>Weather alerts</a:t>
            </a:r>
          </a:p>
          <a:p>
            <a:pPr lvl="1">
              <a:lnSpc>
                <a:spcPct val="90000"/>
              </a:lnSpc>
            </a:pPr>
            <a:r>
              <a:rPr lang="en-US" sz="1600" dirty="0"/>
              <a:t>Deadlines for benefit applications and renewals</a:t>
            </a:r>
          </a:p>
          <a:p>
            <a:pPr lvl="1">
              <a:lnSpc>
                <a:spcPct val="90000"/>
              </a:lnSpc>
            </a:pPr>
            <a:r>
              <a:rPr lang="en-US" sz="1600" dirty="0"/>
              <a:t>Event reminders, </a:t>
            </a:r>
          </a:p>
          <a:p>
            <a:pPr lvl="1">
              <a:lnSpc>
                <a:spcPct val="90000"/>
              </a:lnSpc>
            </a:pPr>
            <a:r>
              <a:rPr lang="en-US" sz="1600" dirty="0"/>
              <a:t>Nutrition education, </a:t>
            </a:r>
          </a:p>
          <a:p>
            <a:pPr lvl="1">
              <a:lnSpc>
                <a:spcPct val="90000"/>
              </a:lnSpc>
            </a:pPr>
            <a:r>
              <a:rPr lang="en-US" sz="1600" dirty="0"/>
              <a:t>Social engagement opportunities </a:t>
            </a:r>
          </a:p>
          <a:p>
            <a:pPr>
              <a:lnSpc>
                <a:spcPct val="90000"/>
              </a:lnSpc>
            </a:pPr>
            <a:endParaRPr lang="en-US" sz="1300" dirty="0"/>
          </a:p>
        </p:txBody>
      </p:sp>
      <p:pic>
        <p:nvPicPr>
          <p:cNvPr id="6" name="Picture 5">
            <a:extLst>
              <a:ext uri="{FF2B5EF4-FFF2-40B4-BE49-F238E27FC236}">
                <a16:creationId xmlns:a16="http://schemas.microsoft.com/office/drawing/2014/main" id="{1D2BF9B8-690C-8090-430E-91CC2F21EAB4}"/>
              </a:ext>
            </a:extLst>
          </p:cNvPr>
          <p:cNvPicPr>
            <a:picLocks noChangeAspect="1"/>
          </p:cNvPicPr>
          <p:nvPr/>
        </p:nvPicPr>
        <p:blipFill>
          <a:blip r:embed="rId3"/>
          <a:srcRect l="16336" r="14186" b="-1"/>
          <a:stretch>
            <a:fillRect/>
          </a:stretch>
        </p:blipFill>
        <p:spPr>
          <a:xfrm>
            <a:off x="4648200" y="1200151"/>
            <a:ext cx="3810000" cy="2895600"/>
          </a:xfrm>
          <a:prstGeom prst="rect">
            <a:avLst/>
          </a:prstGeom>
          <a:noFill/>
        </p:spPr>
      </p:pic>
    </p:spTree>
    <p:extLst>
      <p:ext uri="{BB962C8B-B14F-4D97-AF65-F5344CB8AC3E}">
        <p14:creationId xmlns:p14="http://schemas.microsoft.com/office/powerpoint/2010/main" val="91607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66469-5586-8617-6BD7-4A138C064050}"/>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4BCF04C7-EFA1-6ABC-6522-CA57492AC08E}"/>
              </a:ext>
            </a:extLst>
          </p:cNvPr>
          <p:cNvSpPr>
            <a:spLocks noGrp="1"/>
          </p:cNvSpPr>
          <p:nvPr>
            <p:ph type="title"/>
          </p:nvPr>
        </p:nvSpPr>
        <p:spPr>
          <a:xfrm>
            <a:off x="457200" y="206375"/>
            <a:ext cx="8229600" cy="857250"/>
          </a:xfrm>
        </p:spPr>
        <p:txBody>
          <a:bodyPr anchor="ctr">
            <a:normAutofit/>
          </a:bodyPr>
          <a:lstStyle/>
          <a:p>
            <a:r>
              <a:rPr lang="en-US" b="1" dirty="0"/>
              <a:t> Vivo</a:t>
            </a:r>
          </a:p>
        </p:txBody>
      </p:sp>
      <p:pic>
        <p:nvPicPr>
          <p:cNvPr id="5" name="Picture 4">
            <a:extLst>
              <a:ext uri="{FF2B5EF4-FFF2-40B4-BE49-F238E27FC236}">
                <a16:creationId xmlns:a16="http://schemas.microsoft.com/office/drawing/2014/main" id="{78362FE8-B1F6-3345-EBA5-09D2AEC0C9FB}"/>
              </a:ext>
            </a:extLst>
          </p:cNvPr>
          <p:cNvPicPr>
            <a:picLocks noChangeAspect="1"/>
          </p:cNvPicPr>
          <p:nvPr/>
        </p:nvPicPr>
        <p:blipFill>
          <a:blip r:embed="rId3"/>
          <a:stretch>
            <a:fillRect/>
          </a:stretch>
        </p:blipFill>
        <p:spPr>
          <a:xfrm>
            <a:off x="609600" y="1200149"/>
            <a:ext cx="3023544" cy="3394075"/>
          </a:xfrm>
          <a:prstGeom prst="rect">
            <a:avLst/>
          </a:prstGeom>
          <a:noFill/>
        </p:spPr>
      </p:pic>
      <p:sp>
        <p:nvSpPr>
          <p:cNvPr id="3" name="Content Placeholder 2">
            <a:extLst>
              <a:ext uri="{FF2B5EF4-FFF2-40B4-BE49-F238E27FC236}">
                <a16:creationId xmlns:a16="http://schemas.microsoft.com/office/drawing/2014/main" id="{6E9F093C-4386-809F-4CF4-708C2A8581B1}"/>
              </a:ext>
            </a:extLst>
          </p:cNvPr>
          <p:cNvSpPr>
            <a:spLocks noGrp="1"/>
          </p:cNvSpPr>
          <p:nvPr>
            <p:ph sz="half" idx="2"/>
          </p:nvPr>
        </p:nvSpPr>
        <p:spPr>
          <a:xfrm>
            <a:off x="4267200" y="1200150"/>
            <a:ext cx="4419600" cy="3394075"/>
          </a:xfrm>
        </p:spPr>
        <p:txBody>
          <a:bodyPr>
            <a:noAutofit/>
          </a:bodyPr>
          <a:lstStyle/>
          <a:p>
            <a:pPr>
              <a:lnSpc>
                <a:spcPct val="90000"/>
              </a:lnSpc>
            </a:pPr>
            <a:r>
              <a:rPr lang="en-US" sz="1400" dirty="0"/>
              <a:t>Evidence-based strength training and exercise program to help reduce falls and associated injuries.</a:t>
            </a:r>
          </a:p>
          <a:p>
            <a:pPr>
              <a:lnSpc>
                <a:spcPct val="90000"/>
              </a:lnSpc>
            </a:pPr>
            <a:endParaRPr lang="en-US" sz="1400" dirty="0"/>
          </a:p>
          <a:p>
            <a:pPr>
              <a:lnSpc>
                <a:spcPct val="90000"/>
              </a:lnSpc>
            </a:pPr>
            <a:r>
              <a:rPr lang="en-US" sz="1400" dirty="0"/>
              <a:t>Online, interactive small group fitness program, with a live trainer.  </a:t>
            </a:r>
          </a:p>
          <a:p>
            <a:pPr>
              <a:lnSpc>
                <a:spcPct val="90000"/>
              </a:lnSpc>
            </a:pPr>
            <a:endParaRPr lang="en-US" sz="1400" dirty="0"/>
          </a:p>
          <a:p>
            <a:pPr>
              <a:lnSpc>
                <a:spcPct val="90000"/>
              </a:lnSpc>
            </a:pPr>
            <a:r>
              <a:rPr lang="en-US" sz="1400" dirty="0"/>
              <a:t>Classes combine strength building with brain boosting exercises to help individuals stay sharp, independent, connected, and active from the comfort of their home.</a:t>
            </a:r>
          </a:p>
          <a:p>
            <a:pPr>
              <a:lnSpc>
                <a:spcPct val="90000"/>
              </a:lnSpc>
            </a:pPr>
            <a:endParaRPr lang="en-US" sz="1400" dirty="0"/>
          </a:p>
          <a:p>
            <a:pPr>
              <a:lnSpc>
                <a:spcPct val="90000"/>
              </a:lnSpc>
            </a:pPr>
            <a:r>
              <a:rPr lang="en-US" sz="1400" dirty="0"/>
              <a:t>Provides social engagement, helps to regain strength, improve mobility, and maintain quality of life. </a:t>
            </a:r>
          </a:p>
          <a:p>
            <a:pPr>
              <a:lnSpc>
                <a:spcPct val="90000"/>
              </a:lnSpc>
            </a:pPr>
            <a:endParaRPr lang="en-US" sz="1400" dirty="0"/>
          </a:p>
        </p:txBody>
      </p:sp>
    </p:spTree>
    <p:extLst>
      <p:ext uri="{BB962C8B-B14F-4D97-AF65-F5344CB8AC3E}">
        <p14:creationId xmlns:p14="http://schemas.microsoft.com/office/powerpoint/2010/main" val="1768762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D0DED-03C7-0219-F722-8103FFB807AE}"/>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5A2A370E-15BF-8D8C-6838-E2DC56F78697}"/>
              </a:ext>
            </a:extLst>
          </p:cNvPr>
          <p:cNvSpPr>
            <a:spLocks noGrp="1"/>
          </p:cNvSpPr>
          <p:nvPr>
            <p:ph type="title"/>
          </p:nvPr>
        </p:nvSpPr>
        <p:spPr>
          <a:xfrm>
            <a:off x="457200" y="206375"/>
            <a:ext cx="8229600" cy="857250"/>
          </a:xfrm>
        </p:spPr>
        <p:txBody>
          <a:bodyPr anchor="ctr">
            <a:normAutofit/>
          </a:bodyPr>
          <a:lstStyle/>
          <a:p>
            <a:r>
              <a:rPr lang="en-US" b="1" dirty="0"/>
              <a:t>BetterAge</a:t>
            </a:r>
          </a:p>
        </p:txBody>
      </p:sp>
      <p:sp>
        <p:nvSpPr>
          <p:cNvPr id="3" name="Content Placeholder 2">
            <a:extLst>
              <a:ext uri="{FF2B5EF4-FFF2-40B4-BE49-F238E27FC236}">
                <a16:creationId xmlns:a16="http://schemas.microsoft.com/office/drawing/2014/main" id="{33CB5C39-6644-E4DF-34E4-7D94540759EE}"/>
              </a:ext>
            </a:extLst>
          </p:cNvPr>
          <p:cNvSpPr>
            <a:spLocks noGrp="1"/>
          </p:cNvSpPr>
          <p:nvPr>
            <p:ph sz="half" idx="1"/>
          </p:nvPr>
        </p:nvSpPr>
        <p:spPr>
          <a:xfrm>
            <a:off x="152400" y="971550"/>
            <a:ext cx="5105400" cy="3873499"/>
          </a:xfrm>
        </p:spPr>
        <p:txBody>
          <a:bodyPr>
            <a:normAutofit lnSpcReduction="10000"/>
          </a:bodyPr>
          <a:lstStyle/>
          <a:p>
            <a:pPr>
              <a:lnSpc>
                <a:spcPct val="90000"/>
              </a:lnSpc>
            </a:pPr>
            <a:r>
              <a:rPr lang="en-US" sz="1400" dirty="0"/>
              <a:t>Free web-based platform that helps older adults identify and take small, personalized steps to improve their health, well-being, and quality of life.</a:t>
            </a:r>
          </a:p>
          <a:p>
            <a:pPr>
              <a:lnSpc>
                <a:spcPct val="90000"/>
              </a:lnSpc>
            </a:pPr>
            <a:endParaRPr lang="en-US" sz="1400" dirty="0"/>
          </a:p>
          <a:p>
            <a:pPr>
              <a:lnSpc>
                <a:spcPct val="90000"/>
              </a:lnSpc>
            </a:pPr>
            <a:r>
              <a:rPr lang="en-US" sz="1400" dirty="0"/>
              <a:t>Designed to support healthy aging by combining: </a:t>
            </a:r>
          </a:p>
          <a:p>
            <a:pPr lvl="1">
              <a:lnSpc>
                <a:spcPct val="90000"/>
              </a:lnSpc>
            </a:pPr>
            <a:r>
              <a:rPr lang="en-US" sz="1400" b="1" i="0" dirty="0">
                <a:solidFill>
                  <a:srgbClr val="000000"/>
                </a:solidFill>
                <a:effectLst/>
              </a:rPr>
              <a:t>Awareness:</a:t>
            </a:r>
            <a:r>
              <a:rPr lang="en-US" sz="1400" b="0" i="0" dirty="0">
                <a:solidFill>
                  <a:srgbClr val="000000"/>
                </a:solidFill>
                <a:effectLst/>
              </a:rPr>
              <a:t> Individual completes a free health and well-being assessment that looks beyond just physical health to include social, emotional, and lifestyle factors.</a:t>
            </a:r>
          </a:p>
          <a:p>
            <a:pPr lvl="1">
              <a:lnSpc>
                <a:spcPct val="90000"/>
              </a:lnSpc>
            </a:pPr>
            <a:r>
              <a:rPr lang="en-US" sz="1400" b="1" i="0" dirty="0">
                <a:solidFill>
                  <a:srgbClr val="000000"/>
                </a:solidFill>
                <a:effectLst/>
              </a:rPr>
              <a:t>Action:</a:t>
            </a:r>
            <a:r>
              <a:rPr lang="en-US" sz="1400" b="0" i="0" dirty="0">
                <a:solidFill>
                  <a:srgbClr val="000000"/>
                </a:solidFill>
                <a:effectLst/>
              </a:rPr>
              <a:t> Receive a personalized report with specific, easy-to-follow recommendations tailored to the individual’s needs.</a:t>
            </a:r>
          </a:p>
          <a:p>
            <a:pPr lvl="1">
              <a:lnSpc>
                <a:spcPct val="90000"/>
              </a:lnSpc>
            </a:pPr>
            <a:r>
              <a:rPr lang="en-US" sz="1400" b="1" i="0" dirty="0">
                <a:solidFill>
                  <a:srgbClr val="000000"/>
                </a:solidFill>
                <a:effectLst/>
              </a:rPr>
              <a:t>Achievement:</a:t>
            </a:r>
            <a:r>
              <a:rPr lang="en-US" sz="1400" b="0" i="0" dirty="0">
                <a:solidFill>
                  <a:srgbClr val="000000"/>
                </a:solidFill>
                <a:effectLst/>
              </a:rPr>
              <a:t> Individual tracks progress toward their goals, feeling a sense of accomplishment as they make positive changes.</a:t>
            </a:r>
          </a:p>
          <a:p>
            <a:pPr marL="457200" lvl="1" indent="0">
              <a:lnSpc>
                <a:spcPct val="90000"/>
              </a:lnSpc>
              <a:buNone/>
            </a:pPr>
            <a:endParaRPr lang="en-US" sz="1400" b="0" i="0" dirty="0">
              <a:solidFill>
                <a:srgbClr val="000000"/>
              </a:solidFill>
              <a:effectLst/>
            </a:endParaRPr>
          </a:p>
          <a:p>
            <a:pPr>
              <a:lnSpc>
                <a:spcPct val="90000"/>
              </a:lnSpc>
            </a:pPr>
            <a:r>
              <a:rPr lang="en-US" sz="1400" dirty="0"/>
              <a:t>BetterAge also helps organizations gather meaningful insight on the people they serve, improve program and policy, communicate value to funders, and better support the community.  </a:t>
            </a:r>
          </a:p>
          <a:p>
            <a:pPr>
              <a:lnSpc>
                <a:spcPct val="90000"/>
              </a:lnSpc>
            </a:pPr>
            <a:endParaRPr lang="en-US" sz="1300" dirty="0"/>
          </a:p>
        </p:txBody>
      </p:sp>
      <p:pic>
        <p:nvPicPr>
          <p:cNvPr id="4" name="Picture 3">
            <a:extLst>
              <a:ext uri="{FF2B5EF4-FFF2-40B4-BE49-F238E27FC236}">
                <a16:creationId xmlns:a16="http://schemas.microsoft.com/office/drawing/2014/main" id="{5FA8BFDD-1FDE-1391-A331-7CFC0551228F}"/>
              </a:ext>
            </a:extLst>
          </p:cNvPr>
          <p:cNvPicPr>
            <a:picLocks noChangeAspect="1"/>
          </p:cNvPicPr>
          <p:nvPr/>
        </p:nvPicPr>
        <p:blipFill>
          <a:blip r:embed="rId3"/>
          <a:stretch>
            <a:fillRect/>
          </a:stretch>
        </p:blipFill>
        <p:spPr>
          <a:xfrm>
            <a:off x="5715000" y="1858448"/>
            <a:ext cx="3136367" cy="1769504"/>
          </a:xfrm>
          <a:prstGeom prst="rect">
            <a:avLst/>
          </a:prstGeom>
          <a:noFill/>
        </p:spPr>
      </p:pic>
    </p:spTree>
    <p:extLst>
      <p:ext uri="{BB962C8B-B14F-4D97-AF65-F5344CB8AC3E}">
        <p14:creationId xmlns:p14="http://schemas.microsoft.com/office/powerpoint/2010/main" val="1808924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43A53-D7E9-77D4-54CF-F885E735BAD5}"/>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82FB220C-69FF-769C-D2F5-A977C01ACCF7}"/>
              </a:ext>
            </a:extLst>
          </p:cNvPr>
          <p:cNvSpPr>
            <a:spLocks noGrp="1"/>
          </p:cNvSpPr>
          <p:nvPr>
            <p:ph type="title"/>
          </p:nvPr>
        </p:nvSpPr>
        <p:spPr>
          <a:xfrm>
            <a:off x="457200" y="206375"/>
            <a:ext cx="8229600" cy="857250"/>
          </a:xfrm>
        </p:spPr>
        <p:txBody>
          <a:bodyPr anchor="ctr">
            <a:normAutofit/>
          </a:bodyPr>
          <a:lstStyle/>
          <a:p>
            <a:r>
              <a:rPr lang="en-US" b="1" dirty="0"/>
              <a:t>Onscreen</a:t>
            </a:r>
          </a:p>
        </p:txBody>
      </p:sp>
      <p:pic>
        <p:nvPicPr>
          <p:cNvPr id="4" name="Picture 3">
            <a:extLst>
              <a:ext uri="{FF2B5EF4-FFF2-40B4-BE49-F238E27FC236}">
                <a16:creationId xmlns:a16="http://schemas.microsoft.com/office/drawing/2014/main" id="{781BFA07-BD5C-64C8-67D1-84244C38535D}"/>
              </a:ext>
            </a:extLst>
          </p:cNvPr>
          <p:cNvPicPr>
            <a:picLocks noChangeAspect="1"/>
          </p:cNvPicPr>
          <p:nvPr/>
        </p:nvPicPr>
        <p:blipFill>
          <a:blip r:embed="rId3"/>
          <a:stretch>
            <a:fillRect/>
          </a:stretch>
        </p:blipFill>
        <p:spPr>
          <a:xfrm>
            <a:off x="381000" y="1581150"/>
            <a:ext cx="4038600" cy="2153918"/>
          </a:xfrm>
          <a:prstGeom prst="rect">
            <a:avLst/>
          </a:prstGeom>
          <a:noFill/>
        </p:spPr>
      </p:pic>
      <p:sp>
        <p:nvSpPr>
          <p:cNvPr id="3" name="Content Placeholder 2">
            <a:extLst>
              <a:ext uri="{FF2B5EF4-FFF2-40B4-BE49-F238E27FC236}">
                <a16:creationId xmlns:a16="http://schemas.microsoft.com/office/drawing/2014/main" id="{DF9825A3-7D47-5E35-DA7F-D693DB44F86E}"/>
              </a:ext>
            </a:extLst>
          </p:cNvPr>
          <p:cNvSpPr>
            <a:spLocks noGrp="1"/>
          </p:cNvSpPr>
          <p:nvPr>
            <p:ph sz="half" idx="2"/>
          </p:nvPr>
        </p:nvSpPr>
        <p:spPr>
          <a:xfrm>
            <a:off x="4495800" y="971550"/>
            <a:ext cx="4343400" cy="3736975"/>
          </a:xfrm>
        </p:spPr>
        <p:txBody>
          <a:bodyPr>
            <a:normAutofit/>
          </a:bodyPr>
          <a:lstStyle/>
          <a:p>
            <a:pPr>
              <a:lnSpc>
                <a:spcPct val="90000"/>
              </a:lnSpc>
            </a:pPr>
            <a:r>
              <a:rPr lang="en-US" sz="1200" dirty="0"/>
              <a:t>Transforms any TV into a caregiving hub, offering essential features like auto-answered video calls, medication reminders, wellness checks, and companionship through an AI-powered virtual companion.</a:t>
            </a:r>
          </a:p>
          <a:p>
            <a:pPr>
              <a:lnSpc>
                <a:spcPct val="90000"/>
              </a:lnSpc>
            </a:pPr>
            <a:endParaRPr lang="en-US" sz="1200" dirty="0"/>
          </a:p>
          <a:p>
            <a:pPr>
              <a:lnSpc>
                <a:spcPct val="90000"/>
              </a:lnSpc>
            </a:pPr>
            <a:r>
              <a:rPr lang="en-US" sz="1200" dirty="0"/>
              <a:t>Proactively engages older adults daily, based on scheduled routines set up by the caregiver and providers personalized conversations, stimulating games, memory exercises, and even virtual painting lessons.  </a:t>
            </a:r>
          </a:p>
          <a:p>
            <a:pPr>
              <a:lnSpc>
                <a:spcPct val="90000"/>
              </a:lnSpc>
            </a:pPr>
            <a:endParaRPr lang="en-US" sz="1200" dirty="0"/>
          </a:p>
          <a:p>
            <a:pPr>
              <a:lnSpc>
                <a:spcPct val="90000"/>
              </a:lnSpc>
            </a:pPr>
            <a:r>
              <a:rPr lang="en-US" sz="1200" dirty="0"/>
              <a:t>Helps older adults maintain independence and reduces loneliness.  </a:t>
            </a:r>
          </a:p>
          <a:p>
            <a:pPr>
              <a:lnSpc>
                <a:spcPct val="90000"/>
              </a:lnSpc>
            </a:pPr>
            <a:endParaRPr lang="en-US" sz="1200" dirty="0"/>
          </a:p>
          <a:p>
            <a:pPr>
              <a:lnSpc>
                <a:spcPct val="90000"/>
              </a:lnSpc>
            </a:pPr>
            <a:r>
              <a:rPr lang="en-US" sz="1200" dirty="0"/>
              <a:t>Caregivers gain peace of mind through real time updates and the ability to see and connect to the care receiver at any time through video calls. </a:t>
            </a:r>
          </a:p>
          <a:p>
            <a:pPr>
              <a:lnSpc>
                <a:spcPct val="90000"/>
              </a:lnSpc>
            </a:pPr>
            <a:endParaRPr lang="en-US" sz="1200" dirty="0"/>
          </a:p>
        </p:txBody>
      </p:sp>
    </p:spTree>
    <p:extLst>
      <p:ext uri="{BB962C8B-B14F-4D97-AF65-F5344CB8AC3E}">
        <p14:creationId xmlns:p14="http://schemas.microsoft.com/office/powerpoint/2010/main" val="4209109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FAC66-7B01-371D-3E29-02F0E0CB504F}"/>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5987B9D4-E12D-453B-F9A7-3F06B9D0B916}"/>
              </a:ext>
            </a:extLst>
          </p:cNvPr>
          <p:cNvSpPr>
            <a:spLocks noGrp="1"/>
          </p:cNvSpPr>
          <p:nvPr>
            <p:ph type="title"/>
          </p:nvPr>
        </p:nvSpPr>
        <p:spPr>
          <a:xfrm>
            <a:off x="457200" y="206375"/>
            <a:ext cx="8229600" cy="857250"/>
          </a:xfrm>
        </p:spPr>
        <p:txBody>
          <a:bodyPr anchor="ctr">
            <a:normAutofit/>
          </a:bodyPr>
          <a:lstStyle/>
          <a:p>
            <a:r>
              <a:rPr lang="en-US" b="1" dirty="0" err="1"/>
              <a:t>LifeBio</a:t>
            </a:r>
            <a:endParaRPr lang="en-US" b="1" dirty="0"/>
          </a:p>
        </p:txBody>
      </p:sp>
      <p:sp>
        <p:nvSpPr>
          <p:cNvPr id="3" name="Content Placeholder 2">
            <a:extLst>
              <a:ext uri="{FF2B5EF4-FFF2-40B4-BE49-F238E27FC236}">
                <a16:creationId xmlns:a16="http://schemas.microsoft.com/office/drawing/2014/main" id="{34040BC6-A89D-9883-BF3F-492B5D4ABDEC}"/>
              </a:ext>
            </a:extLst>
          </p:cNvPr>
          <p:cNvSpPr>
            <a:spLocks noGrp="1"/>
          </p:cNvSpPr>
          <p:nvPr>
            <p:ph sz="half" idx="1"/>
          </p:nvPr>
        </p:nvSpPr>
        <p:spPr>
          <a:xfrm>
            <a:off x="457200" y="1063625"/>
            <a:ext cx="4876800" cy="3873499"/>
          </a:xfrm>
        </p:spPr>
        <p:txBody>
          <a:bodyPr>
            <a:normAutofit lnSpcReduction="10000"/>
          </a:bodyPr>
          <a:lstStyle/>
          <a:p>
            <a:pPr>
              <a:lnSpc>
                <a:spcPct val="90000"/>
              </a:lnSpc>
            </a:pPr>
            <a:r>
              <a:rPr lang="en-US" sz="1600" dirty="0"/>
              <a:t>Voice-powered, HIPAA compliant app that helps individuals and families record and preserve life stories, personal history, goals, interests, and care preferences, in their own voice.</a:t>
            </a:r>
          </a:p>
          <a:p>
            <a:pPr>
              <a:lnSpc>
                <a:spcPct val="90000"/>
              </a:lnSpc>
            </a:pPr>
            <a:endParaRPr lang="en-US" sz="1600" dirty="0"/>
          </a:p>
          <a:p>
            <a:pPr marL="0" indent="0">
              <a:lnSpc>
                <a:spcPct val="90000"/>
              </a:lnSpc>
              <a:buNone/>
            </a:pPr>
            <a:r>
              <a:rPr lang="en-US" sz="1600" dirty="0"/>
              <a:t>How </a:t>
            </a:r>
            <a:r>
              <a:rPr lang="en-US" sz="1600" dirty="0" err="1"/>
              <a:t>LifeBio</a:t>
            </a:r>
            <a:r>
              <a:rPr lang="en-US" sz="1600" dirty="0"/>
              <a:t> works:</a:t>
            </a:r>
          </a:p>
          <a:p>
            <a:pPr>
              <a:lnSpc>
                <a:spcPct val="90000"/>
              </a:lnSpc>
            </a:pPr>
            <a:r>
              <a:rPr lang="en-US" sz="1600" dirty="0"/>
              <a:t>Capture What Matters - Older adults share their stories, independently or with support, through guided prompts, interviews and photo memories.</a:t>
            </a:r>
          </a:p>
          <a:p>
            <a:pPr>
              <a:lnSpc>
                <a:spcPct val="90000"/>
              </a:lnSpc>
            </a:pPr>
            <a:r>
              <a:rPr lang="en-US" sz="1600" dirty="0"/>
              <a:t>Personalize Care - Life stories become actionable insights that caregivers and clinicians can use to build trust, spark connection, and deliver more personalized support.</a:t>
            </a:r>
          </a:p>
          <a:p>
            <a:pPr>
              <a:lnSpc>
                <a:spcPct val="90000"/>
              </a:lnSpc>
            </a:pPr>
            <a:r>
              <a:rPr lang="en-US" sz="1600" dirty="0"/>
              <a:t>Strengthen Connection - Families stay engaged. Care teams understand the person behind the care plan. Older adults feel known</a:t>
            </a:r>
          </a:p>
          <a:p>
            <a:pPr>
              <a:lnSpc>
                <a:spcPct val="90000"/>
              </a:lnSpc>
            </a:pPr>
            <a:endParaRPr lang="en-US" sz="1400" dirty="0"/>
          </a:p>
          <a:p>
            <a:pPr>
              <a:lnSpc>
                <a:spcPct val="90000"/>
              </a:lnSpc>
            </a:pPr>
            <a:endParaRPr lang="en-US" sz="1400" dirty="0"/>
          </a:p>
          <a:p>
            <a:pPr>
              <a:lnSpc>
                <a:spcPct val="90000"/>
              </a:lnSpc>
            </a:pPr>
            <a:endParaRPr lang="en-US" sz="1400" dirty="0"/>
          </a:p>
          <a:p>
            <a:pPr>
              <a:lnSpc>
                <a:spcPct val="90000"/>
              </a:lnSpc>
            </a:pPr>
            <a:endParaRPr lang="en-US" sz="1400" dirty="0"/>
          </a:p>
          <a:p>
            <a:pPr>
              <a:lnSpc>
                <a:spcPct val="90000"/>
              </a:lnSpc>
            </a:pPr>
            <a:endParaRPr lang="en-US" sz="1300" dirty="0"/>
          </a:p>
        </p:txBody>
      </p:sp>
      <p:pic>
        <p:nvPicPr>
          <p:cNvPr id="5" name="Picture 4">
            <a:extLst>
              <a:ext uri="{FF2B5EF4-FFF2-40B4-BE49-F238E27FC236}">
                <a16:creationId xmlns:a16="http://schemas.microsoft.com/office/drawing/2014/main" id="{80D1A395-DBAF-64E5-FEAA-BCB07B51C7D5}"/>
              </a:ext>
            </a:extLst>
          </p:cNvPr>
          <p:cNvPicPr>
            <a:picLocks noChangeAspect="1"/>
          </p:cNvPicPr>
          <p:nvPr/>
        </p:nvPicPr>
        <p:blipFill>
          <a:blip r:embed="rId3"/>
          <a:srcRect l="18897" r="10241"/>
          <a:stretch>
            <a:fillRect/>
          </a:stretch>
        </p:blipFill>
        <p:spPr>
          <a:xfrm>
            <a:off x="5943600" y="1352550"/>
            <a:ext cx="2369727" cy="2590800"/>
          </a:xfrm>
          <a:prstGeom prst="rect">
            <a:avLst/>
          </a:prstGeom>
        </p:spPr>
      </p:pic>
    </p:spTree>
    <p:extLst>
      <p:ext uri="{BB962C8B-B14F-4D97-AF65-F5344CB8AC3E}">
        <p14:creationId xmlns:p14="http://schemas.microsoft.com/office/powerpoint/2010/main" val="19782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F039E-F559-C4FF-7E89-431CF4ED1A2B}"/>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409900F6-0A71-635C-A214-A9EE131FE574}"/>
              </a:ext>
            </a:extLst>
          </p:cNvPr>
          <p:cNvSpPr>
            <a:spLocks noGrp="1"/>
          </p:cNvSpPr>
          <p:nvPr>
            <p:ph type="title"/>
          </p:nvPr>
        </p:nvSpPr>
        <p:spPr>
          <a:xfrm>
            <a:off x="457200" y="206375"/>
            <a:ext cx="8229600" cy="857250"/>
          </a:xfrm>
        </p:spPr>
        <p:txBody>
          <a:bodyPr anchor="ctr">
            <a:normAutofit/>
          </a:bodyPr>
          <a:lstStyle/>
          <a:p>
            <a:r>
              <a:rPr lang="en-US" b="1" dirty="0"/>
              <a:t>SCC </a:t>
            </a:r>
            <a:r>
              <a:rPr lang="en-US" b="1" dirty="0" err="1"/>
              <a:t>MedQR</a:t>
            </a:r>
            <a:endParaRPr lang="en-US" b="1" dirty="0"/>
          </a:p>
        </p:txBody>
      </p:sp>
      <p:sp>
        <p:nvSpPr>
          <p:cNvPr id="3" name="Content Placeholder 2">
            <a:extLst>
              <a:ext uri="{FF2B5EF4-FFF2-40B4-BE49-F238E27FC236}">
                <a16:creationId xmlns:a16="http://schemas.microsoft.com/office/drawing/2014/main" id="{10364BBF-EB2A-66F5-6C2F-6E7A2FFFDA65}"/>
              </a:ext>
            </a:extLst>
          </p:cNvPr>
          <p:cNvSpPr>
            <a:spLocks noGrp="1"/>
          </p:cNvSpPr>
          <p:nvPr>
            <p:ph sz="half" idx="2"/>
          </p:nvPr>
        </p:nvSpPr>
        <p:spPr>
          <a:xfrm>
            <a:off x="3733800" y="971550"/>
            <a:ext cx="4953000" cy="3736975"/>
          </a:xfrm>
        </p:spPr>
        <p:txBody>
          <a:bodyPr>
            <a:normAutofit/>
          </a:bodyPr>
          <a:lstStyle/>
          <a:p>
            <a:pPr>
              <a:lnSpc>
                <a:spcPct val="90000"/>
              </a:lnSpc>
            </a:pPr>
            <a:r>
              <a:rPr lang="en-US" sz="1100" dirty="0"/>
              <a:t>Wearable band that communicates vital information in the event of an emergency.  </a:t>
            </a:r>
          </a:p>
          <a:p>
            <a:pPr>
              <a:lnSpc>
                <a:spcPct val="90000"/>
              </a:lnSpc>
            </a:pPr>
            <a:endParaRPr lang="en-US" sz="1100" dirty="0"/>
          </a:p>
          <a:p>
            <a:pPr>
              <a:lnSpc>
                <a:spcPct val="90000"/>
              </a:lnSpc>
            </a:pPr>
            <a:r>
              <a:rPr lang="en-US" sz="1100" dirty="0"/>
              <a:t>Laser-etched QR code transmits a brief medical summary such as allergies, medical conditions, and medication needs to first responders, police, hospitals, etc. </a:t>
            </a:r>
          </a:p>
          <a:p>
            <a:pPr>
              <a:lnSpc>
                <a:spcPct val="90000"/>
              </a:lnSpc>
            </a:pPr>
            <a:endParaRPr lang="en-US" sz="1100" dirty="0"/>
          </a:p>
          <a:p>
            <a:pPr>
              <a:lnSpc>
                <a:spcPct val="90000"/>
              </a:lnSpc>
            </a:pPr>
            <a:r>
              <a:rPr lang="en-US" sz="1100" dirty="0"/>
              <a:t>Improves communication between patients and medical professionals, especially if the patient is unable to communicate due to their medical condition.</a:t>
            </a:r>
          </a:p>
          <a:p>
            <a:pPr>
              <a:lnSpc>
                <a:spcPct val="90000"/>
              </a:lnSpc>
            </a:pPr>
            <a:endParaRPr lang="en-US" sz="1100" dirty="0"/>
          </a:p>
          <a:p>
            <a:pPr>
              <a:lnSpc>
                <a:spcPct val="90000"/>
              </a:lnSpc>
            </a:pPr>
            <a:r>
              <a:rPr lang="en-US" sz="1100" dirty="0"/>
              <a:t>Helps prevent medical errors by ensuring medical professionals have access to important information. </a:t>
            </a:r>
          </a:p>
          <a:p>
            <a:pPr>
              <a:lnSpc>
                <a:spcPct val="90000"/>
              </a:lnSpc>
            </a:pPr>
            <a:endParaRPr lang="en-US" sz="1100" dirty="0"/>
          </a:p>
          <a:p>
            <a:pPr>
              <a:lnSpc>
                <a:spcPct val="90000"/>
              </a:lnSpc>
            </a:pPr>
            <a:r>
              <a:rPr lang="en-US" sz="1100" dirty="0"/>
              <a:t>Provides peace of mind for patients and families knowing that critical information is always easily accessible.</a:t>
            </a:r>
          </a:p>
          <a:p>
            <a:pPr>
              <a:lnSpc>
                <a:spcPct val="90000"/>
              </a:lnSpc>
            </a:pPr>
            <a:endParaRPr lang="en-US" sz="1100" dirty="0"/>
          </a:p>
          <a:p>
            <a:pPr>
              <a:lnSpc>
                <a:spcPct val="90000"/>
              </a:lnSpc>
            </a:pPr>
            <a:r>
              <a:rPr lang="en-US" sz="1100" dirty="0"/>
              <a:t>May be customized to include emergency contact information. </a:t>
            </a:r>
          </a:p>
          <a:p>
            <a:pPr>
              <a:lnSpc>
                <a:spcPct val="90000"/>
              </a:lnSpc>
            </a:pPr>
            <a:endParaRPr lang="en-US" sz="1100" dirty="0"/>
          </a:p>
          <a:p>
            <a:pPr>
              <a:lnSpc>
                <a:spcPct val="90000"/>
              </a:lnSpc>
            </a:pPr>
            <a:endParaRPr lang="en-US" sz="1100" dirty="0"/>
          </a:p>
        </p:txBody>
      </p:sp>
      <p:pic>
        <p:nvPicPr>
          <p:cNvPr id="5" name="Picture 4">
            <a:extLst>
              <a:ext uri="{FF2B5EF4-FFF2-40B4-BE49-F238E27FC236}">
                <a16:creationId xmlns:a16="http://schemas.microsoft.com/office/drawing/2014/main" id="{2057E530-ED55-6C11-EDA7-2DBE48174856}"/>
              </a:ext>
            </a:extLst>
          </p:cNvPr>
          <p:cNvPicPr>
            <a:picLocks noChangeAspect="1"/>
          </p:cNvPicPr>
          <p:nvPr/>
        </p:nvPicPr>
        <p:blipFill>
          <a:blip r:embed="rId3"/>
          <a:stretch>
            <a:fillRect/>
          </a:stretch>
        </p:blipFill>
        <p:spPr>
          <a:xfrm>
            <a:off x="304800" y="1504950"/>
            <a:ext cx="3063505" cy="2484335"/>
          </a:xfrm>
          <a:prstGeom prst="rect">
            <a:avLst/>
          </a:prstGeom>
        </p:spPr>
      </p:pic>
    </p:spTree>
    <p:extLst>
      <p:ext uri="{BB962C8B-B14F-4D97-AF65-F5344CB8AC3E}">
        <p14:creationId xmlns:p14="http://schemas.microsoft.com/office/powerpoint/2010/main" val="58363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62EDB-A136-FF3F-3C81-0A53A9A86EB5}"/>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36B6640D-1CD3-3D39-7983-281DF43590CE}"/>
              </a:ext>
            </a:extLst>
          </p:cNvPr>
          <p:cNvSpPr>
            <a:spLocks noGrp="1"/>
          </p:cNvSpPr>
          <p:nvPr>
            <p:ph type="title"/>
          </p:nvPr>
        </p:nvSpPr>
        <p:spPr>
          <a:xfrm>
            <a:off x="457200" y="206375"/>
            <a:ext cx="8229600" cy="857250"/>
          </a:xfrm>
        </p:spPr>
        <p:txBody>
          <a:bodyPr anchor="ctr">
            <a:normAutofit/>
          </a:bodyPr>
          <a:lstStyle/>
          <a:p>
            <a:r>
              <a:rPr lang="en-US" b="1" dirty="0" err="1"/>
              <a:t>SilverShield</a:t>
            </a:r>
            <a:endParaRPr lang="en-US" b="1" dirty="0"/>
          </a:p>
        </p:txBody>
      </p:sp>
      <p:sp>
        <p:nvSpPr>
          <p:cNvPr id="3" name="Content Placeholder 2">
            <a:extLst>
              <a:ext uri="{FF2B5EF4-FFF2-40B4-BE49-F238E27FC236}">
                <a16:creationId xmlns:a16="http://schemas.microsoft.com/office/drawing/2014/main" id="{54FC0BE6-D857-889B-0CD4-B21167A65650}"/>
              </a:ext>
            </a:extLst>
          </p:cNvPr>
          <p:cNvSpPr>
            <a:spLocks noGrp="1"/>
          </p:cNvSpPr>
          <p:nvPr>
            <p:ph sz="half" idx="1"/>
          </p:nvPr>
        </p:nvSpPr>
        <p:spPr>
          <a:xfrm>
            <a:off x="457200" y="1200150"/>
            <a:ext cx="4495800" cy="3581400"/>
          </a:xfrm>
        </p:spPr>
        <p:txBody>
          <a:bodyPr>
            <a:normAutofit fontScale="92500" lnSpcReduction="10000"/>
          </a:bodyPr>
          <a:lstStyle/>
          <a:p>
            <a:pPr>
              <a:lnSpc>
                <a:spcPct val="90000"/>
              </a:lnSpc>
            </a:pPr>
            <a:r>
              <a:rPr lang="en-US" sz="1700" dirty="0"/>
              <a:t>Personal scam assistant, making it easy for older adults to spot and stop scams.  </a:t>
            </a:r>
          </a:p>
          <a:p>
            <a:pPr>
              <a:lnSpc>
                <a:spcPct val="90000"/>
              </a:lnSpc>
            </a:pPr>
            <a:endParaRPr lang="en-US" sz="1700" dirty="0"/>
          </a:p>
          <a:p>
            <a:pPr>
              <a:lnSpc>
                <a:spcPct val="90000"/>
              </a:lnSpc>
            </a:pPr>
            <a:r>
              <a:rPr lang="en-US" sz="1700" dirty="0"/>
              <a:t>Text, forward, or screenshot anything suspicious</a:t>
            </a:r>
          </a:p>
          <a:p>
            <a:pPr>
              <a:lnSpc>
                <a:spcPct val="90000"/>
              </a:lnSpc>
            </a:pPr>
            <a:endParaRPr lang="en-US" sz="1700" dirty="0"/>
          </a:p>
          <a:p>
            <a:pPr>
              <a:lnSpc>
                <a:spcPct val="90000"/>
              </a:lnSpc>
            </a:pPr>
            <a:r>
              <a:rPr lang="en-US" sz="1700" dirty="0" err="1"/>
              <a:t>Silvershield</a:t>
            </a:r>
            <a:r>
              <a:rPr lang="en-US" sz="1700" dirty="0"/>
              <a:t> immediately reviews suspicious texts, emails, and messages, and provides easy to understand, personalized guidance on what to do to stay safe.</a:t>
            </a:r>
          </a:p>
          <a:p>
            <a:pPr>
              <a:lnSpc>
                <a:spcPct val="90000"/>
              </a:lnSpc>
            </a:pPr>
            <a:endParaRPr lang="en-US" sz="1700" dirty="0"/>
          </a:p>
          <a:p>
            <a:pPr>
              <a:lnSpc>
                <a:spcPct val="90000"/>
              </a:lnSpc>
            </a:pPr>
            <a:r>
              <a:rPr lang="en-US" sz="1700" dirty="0"/>
              <a:t>It also has features that allow the user to report the message to the FTC and FBI with one click and warn family and friends about the scam. </a:t>
            </a:r>
          </a:p>
          <a:p>
            <a:pPr>
              <a:lnSpc>
                <a:spcPct val="90000"/>
              </a:lnSpc>
            </a:pPr>
            <a:endParaRPr lang="en-US" sz="1300" dirty="0"/>
          </a:p>
          <a:p>
            <a:pPr>
              <a:lnSpc>
                <a:spcPct val="90000"/>
              </a:lnSpc>
            </a:pPr>
            <a:endParaRPr lang="en-US" sz="1300" dirty="0"/>
          </a:p>
          <a:p>
            <a:pPr>
              <a:lnSpc>
                <a:spcPct val="90000"/>
              </a:lnSpc>
            </a:pPr>
            <a:endParaRPr lang="en-US" sz="1300" dirty="0"/>
          </a:p>
        </p:txBody>
      </p:sp>
      <p:pic>
        <p:nvPicPr>
          <p:cNvPr id="5" name="Picture 4">
            <a:extLst>
              <a:ext uri="{FF2B5EF4-FFF2-40B4-BE49-F238E27FC236}">
                <a16:creationId xmlns:a16="http://schemas.microsoft.com/office/drawing/2014/main" id="{705665A5-4C64-1E1D-C68C-7663BD7D90D9}"/>
              </a:ext>
            </a:extLst>
          </p:cNvPr>
          <p:cNvPicPr>
            <a:picLocks noChangeAspect="1"/>
          </p:cNvPicPr>
          <p:nvPr/>
        </p:nvPicPr>
        <p:blipFill>
          <a:blip r:embed="rId3"/>
          <a:stretch>
            <a:fillRect/>
          </a:stretch>
        </p:blipFill>
        <p:spPr>
          <a:xfrm>
            <a:off x="5257800" y="971550"/>
            <a:ext cx="2438400" cy="3177309"/>
          </a:xfrm>
          <a:prstGeom prst="rect">
            <a:avLst/>
          </a:prstGeom>
        </p:spPr>
      </p:pic>
    </p:spTree>
    <p:extLst>
      <p:ext uri="{BB962C8B-B14F-4D97-AF65-F5344CB8AC3E}">
        <p14:creationId xmlns:p14="http://schemas.microsoft.com/office/powerpoint/2010/main" val="2623728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AA3746-5157-F995-B930-E74A5FCE2B6A}"/>
              </a:ext>
            </a:extLst>
          </p:cNvPr>
          <p:cNvSpPr txBox="1"/>
          <p:nvPr/>
        </p:nvSpPr>
        <p:spPr>
          <a:xfrm>
            <a:off x="76200" y="2724150"/>
            <a:ext cx="5232843" cy="461665"/>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NYSOFA Resources and Assistance</a:t>
            </a:r>
          </a:p>
        </p:txBody>
      </p:sp>
    </p:spTree>
    <p:extLst>
      <p:ext uri="{BB962C8B-B14F-4D97-AF65-F5344CB8AC3E}">
        <p14:creationId xmlns:p14="http://schemas.microsoft.com/office/powerpoint/2010/main" val="2488450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C65239-0EDF-4C85-AB2D-D7C25FD0BC06}"/>
              </a:ext>
            </a:extLst>
          </p:cNvPr>
          <p:cNvSpPr txBox="1">
            <a:spLocks/>
          </p:cNvSpPr>
          <p:nvPr/>
        </p:nvSpPr>
        <p:spPr>
          <a:xfrm>
            <a:off x="723900" y="412749"/>
            <a:ext cx="7963988" cy="7112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latin typeface="Arial" panose="020B0604020202020204" pitchFamily="34" charset="0"/>
                <a:cs typeface="Arial" panose="020B0604020202020204" pitchFamily="34" charset="0"/>
              </a:rPr>
              <a:t>Connecting With Help and Assistance</a:t>
            </a:r>
          </a:p>
        </p:txBody>
      </p:sp>
      <p:sp>
        <p:nvSpPr>
          <p:cNvPr id="10" name="Content Placeholder 2">
            <a:extLst>
              <a:ext uri="{FF2B5EF4-FFF2-40B4-BE49-F238E27FC236}">
                <a16:creationId xmlns:a16="http://schemas.microsoft.com/office/drawing/2014/main" id="{D83CE9CB-67C7-4BCD-ABAF-558640DEB7AF}"/>
              </a:ext>
            </a:extLst>
          </p:cNvPr>
          <p:cNvSpPr txBox="1">
            <a:spLocks/>
          </p:cNvSpPr>
          <p:nvPr/>
        </p:nvSpPr>
        <p:spPr>
          <a:xfrm>
            <a:off x="723900" y="1123950"/>
            <a:ext cx="7696200" cy="3733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None/>
            </a:pPr>
            <a:r>
              <a:rPr lang="en-US" sz="1600" b="1" dirty="0">
                <a:latin typeface="Arial" panose="020B0604020202020204" pitchFamily="34" charset="0"/>
                <a:cs typeface="Arial" panose="020B0604020202020204" pitchFamily="34" charset="0"/>
              </a:rPr>
              <a:t>2026 NYS Innovations in Aging Guidebook</a:t>
            </a:r>
          </a:p>
          <a:p>
            <a:pPr>
              <a:spcBef>
                <a:spcPts val="0"/>
              </a:spcBef>
              <a:spcAft>
                <a:spcPts val="1200"/>
              </a:spcAft>
            </a:pPr>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en-US" sz="1600" dirty="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https://aging.ny.gov/innovations</a:t>
            </a:r>
          </a:p>
          <a:p>
            <a:pPr marL="0" indent="0">
              <a:spcBef>
                <a:spcPts val="0"/>
              </a:spcBef>
              <a:spcAft>
                <a:spcPts val="1200"/>
              </a:spcAft>
              <a:buNone/>
            </a:pPr>
            <a:r>
              <a:rPr lang="en-US" sz="1600" b="1" dirty="0">
                <a:latin typeface="Arial" panose="020B0604020202020204" pitchFamily="34" charset="0"/>
                <a:cs typeface="Arial" panose="020B0604020202020204" pitchFamily="34" charset="0"/>
              </a:rPr>
              <a:t>AAA Directory</a:t>
            </a:r>
            <a:r>
              <a:rPr lang="en-US" sz="16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contact your local Area Agency on Aging directly to connect with programs and services</a:t>
            </a:r>
          </a:p>
          <a:p>
            <a:pPr>
              <a:spcBef>
                <a:spcPts val="0"/>
              </a:spcBef>
              <a:spcAft>
                <a:spcPts val="1200"/>
              </a:spcAft>
            </a:pPr>
            <a:r>
              <a:rPr lang="en-US"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hlinkClick r:id="rId4"/>
              </a:rPr>
              <a:t>https://aging.ny.gov/local-offices</a:t>
            </a:r>
            <a:endParaRPr lang="en-US" sz="1400" dirty="0">
              <a:latin typeface="Arial" panose="020B0604020202020204" pitchFamily="34" charset="0"/>
              <a:cs typeface="Arial" panose="020B0604020202020204" pitchFamily="34" charset="0"/>
            </a:endParaRPr>
          </a:p>
          <a:p>
            <a:pPr marL="0" indent="0">
              <a:spcBef>
                <a:spcPts val="0"/>
              </a:spcBef>
              <a:spcAft>
                <a:spcPts val="1200"/>
              </a:spcAft>
              <a:buNone/>
            </a:pPr>
            <a:r>
              <a:rPr lang="en-US" sz="1600" b="1" dirty="0">
                <a:latin typeface="Arial" panose="020B0604020202020204" pitchFamily="34" charset="0"/>
                <a:cs typeface="Arial" panose="020B0604020202020204" pitchFamily="34" charset="0"/>
              </a:rPr>
              <a:t>Health Insurance Information Counseling and Assistance Program (HIICAP)</a:t>
            </a:r>
            <a:r>
              <a:rPr lang="en-US" sz="16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Specially trained counselors answer questions about Medicare and long-term care insurance at HIICAP counseling sites</a:t>
            </a:r>
          </a:p>
          <a:p>
            <a:pPr>
              <a:spcBef>
                <a:spcPts val="0"/>
              </a:spcBef>
              <a:spcAft>
                <a:spcPts val="1200"/>
              </a:spcAft>
            </a:pPr>
            <a:r>
              <a:rPr lang="en-US" sz="1400" dirty="0">
                <a:latin typeface="Arial" panose="020B0604020202020204" pitchFamily="34" charset="0"/>
                <a:cs typeface="Arial" panose="020B0604020202020204" pitchFamily="34" charset="0"/>
                <a:hlinkClick r:id="rId5"/>
              </a:rPr>
              <a:t>https://aging.ny.gov/health-insurance-information-counseling-and-assistance-program-hiicap</a:t>
            </a:r>
            <a:r>
              <a:rPr lang="en-US" sz="1400" dirty="0">
                <a:latin typeface="Arial" panose="020B0604020202020204" pitchFamily="34" charset="0"/>
                <a:cs typeface="Arial" panose="020B0604020202020204" pitchFamily="34" charset="0"/>
              </a:rPr>
              <a:t>.</a:t>
            </a:r>
          </a:p>
          <a:p>
            <a:pPr marL="0" indent="0">
              <a:spcBef>
                <a:spcPts val="0"/>
              </a:spcBef>
              <a:spcAft>
                <a:spcPts val="1200"/>
              </a:spcAft>
              <a:buNone/>
            </a:pPr>
            <a:r>
              <a:rPr lang="en-US" sz="1600" b="1" dirty="0">
                <a:latin typeface="Arial" panose="020B0604020202020204" pitchFamily="34" charset="0"/>
                <a:cs typeface="Arial" panose="020B0604020202020204" pitchFamily="34" charset="0"/>
              </a:rPr>
              <a:t>Video Tutorials – Federal, State and Local Benefits</a:t>
            </a:r>
            <a:r>
              <a:rPr lang="en-US" sz="1400" b="1" dirty="0"/>
              <a:t>: </a:t>
            </a:r>
            <a:r>
              <a:rPr lang="en-US" sz="1400" dirty="0">
                <a:latin typeface="Arial" panose="020B0604020202020204" pitchFamily="34" charset="0"/>
                <a:cs typeface="Arial" panose="020B0604020202020204" pitchFamily="34" charset="0"/>
                <a:hlinkClick r:id="rId6"/>
              </a:rPr>
              <a:t>Video Tutorials All in One Place: Help Older Adults in Your Community Apply for Benefits    | Office for the Aging</a:t>
            </a:r>
            <a:endParaRPr lang="en-US" sz="1400" dirty="0">
              <a:latin typeface="Arial" panose="020B0604020202020204" pitchFamily="34" charset="0"/>
              <a:cs typeface="Arial" panose="020B0604020202020204" pitchFamily="34" charset="0"/>
            </a:endParaRPr>
          </a:p>
          <a:p>
            <a:pPr marL="0" indent="0">
              <a:spcBef>
                <a:spcPts val="0"/>
              </a:spcBef>
              <a:spcAft>
                <a:spcPts val="1200"/>
              </a:spcAft>
              <a:buNone/>
            </a:pPr>
            <a:endParaRPr lang="en-US" sz="1400" dirty="0">
              <a:latin typeface="Arial" panose="020B0604020202020204" pitchFamily="34" charset="0"/>
              <a:cs typeface="Arial" panose="020B0604020202020204" pitchFamily="34" charset="0"/>
            </a:endParaRPr>
          </a:p>
          <a:p>
            <a:pPr marL="457200" lvl="1" indent="0">
              <a:spcBef>
                <a:spcPts val="0"/>
              </a:spcBef>
              <a:spcAft>
                <a:spcPts val="1200"/>
              </a:spcAft>
              <a:buNone/>
            </a:pP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0245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25E417-1573-44F4-9E25-5A3A08014B82}"/>
              </a:ext>
            </a:extLst>
          </p:cNvPr>
          <p:cNvSpPr>
            <a:spLocks noGrp="1"/>
          </p:cNvSpPr>
          <p:nvPr>
            <p:ph type="title"/>
          </p:nvPr>
        </p:nvSpPr>
        <p:spPr>
          <a:xfrm>
            <a:off x="457200" y="351559"/>
            <a:ext cx="8229600" cy="857250"/>
          </a:xfrm>
        </p:spPr>
        <p:txBody>
          <a:bodyPr>
            <a:normAutofit/>
          </a:bodyPr>
          <a:lstStyle/>
          <a:p>
            <a:r>
              <a:rPr lang="en-US" sz="2800" b="1" dirty="0"/>
              <a:t>Connecting with Help and Assistance (cont.) </a:t>
            </a:r>
          </a:p>
        </p:txBody>
      </p:sp>
      <p:sp>
        <p:nvSpPr>
          <p:cNvPr id="5" name="Content Placeholder 4">
            <a:extLst>
              <a:ext uri="{FF2B5EF4-FFF2-40B4-BE49-F238E27FC236}">
                <a16:creationId xmlns:a16="http://schemas.microsoft.com/office/drawing/2014/main" id="{8894B41A-DB8C-4B70-BA5C-5345B19347EE}"/>
              </a:ext>
            </a:extLst>
          </p:cNvPr>
          <p:cNvSpPr>
            <a:spLocks noGrp="1"/>
          </p:cNvSpPr>
          <p:nvPr>
            <p:ph idx="1"/>
          </p:nvPr>
        </p:nvSpPr>
        <p:spPr>
          <a:xfrm>
            <a:off x="457200" y="971550"/>
            <a:ext cx="8229600" cy="3394075"/>
          </a:xfrm>
        </p:spPr>
        <p:txBody>
          <a:bodyPr>
            <a:normAutofit fontScale="92500" lnSpcReduction="10000"/>
          </a:bodyPr>
          <a:lstStyle/>
          <a:p>
            <a:pPr marL="0" indent="0">
              <a:buNone/>
            </a:pPr>
            <a:endParaRPr lang="en-US" sz="1600" dirty="0"/>
          </a:p>
          <a:p>
            <a:pPr marL="0" indent="0">
              <a:spcBef>
                <a:spcPts val="0"/>
              </a:spcBef>
              <a:spcAft>
                <a:spcPts val="1200"/>
              </a:spcAft>
              <a:buNone/>
            </a:pPr>
            <a:r>
              <a:rPr lang="en-US" sz="1700" b="1" dirty="0"/>
              <a:t>The Long Term Care Ombudsman program (LTCOP)</a:t>
            </a:r>
            <a:r>
              <a:rPr lang="en-US" sz="1700" dirty="0"/>
              <a:t>:</a:t>
            </a:r>
            <a:r>
              <a:rPr lang="en-US" sz="1700" b="1" dirty="0"/>
              <a:t> </a:t>
            </a:r>
            <a:r>
              <a:rPr lang="en-US" sz="1500" dirty="0"/>
              <a:t>Regional Ombudsmen help older adults and people with disabilities who live in facility settings understand and exercise their rights.</a:t>
            </a:r>
          </a:p>
          <a:p>
            <a:pPr>
              <a:spcBef>
                <a:spcPts val="0"/>
              </a:spcBef>
              <a:spcAft>
                <a:spcPts val="1200"/>
              </a:spcAft>
            </a:pPr>
            <a:r>
              <a:rPr lang="en-US" sz="1500" dirty="0">
                <a:hlinkClick r:id="rId3"/>
              </a:rPr>
              <a:t>https://aging.ny.gov/long-term-care-ombudsman-program</a:t>
            </a:r>
            <a:r>
              <a:rPr lang="en-US" sz="1500" dirty="0"/>
              <a:t>. </a:t>
            </a:r>
          </a:p>
          <a:p>
            <a:pPr>
              <a:spcBef>
                <a:spcPts val="0"/>
              </a:spcBef>
              <a:spcAft>
                <a:spcPts val="1200"/>
              </a:spcAft>
            </a:pPr>
            <a:r>
              <a:rPr lang="en-US" sz="1500" dirty="0"/>
              <a:t>Call (855) 582-6769 to reach your Ombudsman.</a:t>
            </a:r>
          </a:p>
          <a:p>
            <a:pPr marL="0" indent="0">
              <a:spcBef>
                <a:spcPts val="0"/>
              </a:spcBef>
              <a:spcAft>
                <a:spcPts val="1200"/>
              </a:spcAft>
              <a:buNone/>
            </a:pPr>
            <a:r>
              <a:rPr lang="en-US" sz="1700" b="1" dirty="0">
                <a:latin typeface="Arial" panose="020B0604020202020204" pitchFamily="34" charset="0"/>
                <a:cs typeface="Arial" panose="020B0604020202020204" pitchFamily="34" charset="0"/>
              </a:rPr>
              <a:t>NY Connects</a:t>
            </a:r>
            <a:r>
              <a:rPr lang="en-US" sz="1700" dirty="0">
                <a:latin typeface="Arial" panose="020B0604020202020204" pitchFamily="34" charset="0"/>
                <a:cs typeface="Arial" panose="020B0604020202020204" pitchFamily="34" charset="0"/>
              </a:rPr>
              <a:t>:</a:t>
            </a:r>
            <a:r>
              <a:rPr lang="en-US" sz="1700" b="1" dirty="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a trusted one-stop for information about long term services and supports in every community.</a:t>
            </a:r>
          </a:p>
          <a:p>
            <a:pPr>
              <a:spcBef>
                <a:spcPts val="0"/>
              </a:spcBef>
              <a:spcAft>
                <a:spcPts val="1200"/>
              </a:spcAft>
            </a:pPr>
            <a:r>
              <a:rPr lang="en-US" sz="1500" dirty="0"/>
              <a:t> </a:t>
            </a:r>
            <a:r>
              <a:rPr lang="en-US" sz="1500" dirty="0">
                <a:latin typeface="Arial" panose="020B0604020202020204" pitchFamily="34" charset="0"/>
                <a:cs typeface="Arial" panose="020B0604020202020204" pitchFamily="34" charset="0"/>
              </a:rPr>
              <a:t>Personalized No Wrong Door Screening, application assistance and linkage to long term services and supports. </a:t>
            </a:r>
          </a:p>
          <a:p>
            <a:pPr>
              <a:spcBef>
                <a:spcPts val="0"/>
              </a:spcBef>
              <a:spcAft>
                <a:spcPts val="1200"/>
              </a:spcAft>
            </a:pPr>
            <a:r>
              <a:rPr lang="en-US" sz="1500" dirty="0">
                <a:latin typeface="Arial" panose="020B0604020202020204" pitchFamily="34" charset="0"/>
                <a:cs typeface="Arial" panose="020B0604020202020204" pitchFamily="34" charset="0"/>
              </a:rPr>
              <a:t>Online resource directory: </a:t>
            </a:r>
            <a:r>
              <a:rPr lang="en-US" sz="1500" dirty="0">
                <a:latin typeface="Arial" panose="020B0604020202020204" pitchFamily="34" charset="0"/>
                <a:cs typeface="Arial" panose="020B0604020202020204" pitchFamily="34" charset="0"/>
                <a:hlinkClick r:id="rId4"/>
              </a:rPr>
              <a:t>https://www.nyconnects.ny.gov/</a:t>
            </a:r>
            <a:r>
              <a:rPr lang="en-US" sz="1500" dirty="0">
                <a:latin typeface="Arial" panose="020B0604020202020204" pitchFamily="34" charset="0"/>
                <a:cs typeface="Arial" panose="020B0604020202020204" pitchFamily="34" charset="0"/>
              </a:rPr>
              <a:t>.</a:t>
            </a:r>
          </a:p>
          <a:p>
            <a:pPr>
              <a:spcBef>
                <a:spcPts val="0"/>
              </a:spcBef>
              <a:spcAft>
                <a:spcPts val="1200"/>
              </a:spcAft>
            </a:pPr>
            <a:r>
              <a:rPr lang="en-US" sz="1500" dirty="0">
                <a:latin typeface="Arial" panose="020B0604020202020204" pitchFamily="34" charset="0"/>
                <a:cs typeface="Arial" panose="020B0604020202020204" pitchFamily="34" charset="0"/>
              </a:rPr>
              <a:t>Statewide telephone line: </a:t>
            </a:r>
            <a:r>
              <a:rPr lang="en-US" sz="1500" b="1" dirty="0">
                <a:latin typeface="Arial" panose="020B0604020202020204" pitchFamily="34" charset="0"/>
                <a:cs typeface="Arial" panose="020B0604020202020204" pitchFamily="34" charset="0"/>
              </a:rPr>
              <a:t>1-800-342-9871 </a:t>
            </a:r>
            <a:r>
              <a:rPr lang="en-US" sz="1500" dirty="0">
                <a:latin typeface="Arial" panose="020B0604020202020204" pitchFamily="34" charset="0"/>
                <a:cs typeface="Arial" panose="020B0604020202020204" pitchFamily="34" charset="0"/>
              </a:rPr>
              <a:t>– connects callers with local offices for assistance.</a:t>
            </a:r>
          </a:p>
          <a:p>
            <a:pPr marL="0" indent="0">
              <a:spcBef>
                <a:spcPts val="0"/>
              </a:spcBef>
              <a:spcAft>
                <a:spcPts val="1200"/>
              </a:spcAft>
              <a:buNone/>
            </a:pPr>
            <a:endParaRPr lang="en-US" sz="3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917749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ffalo Bills fan thanks team for great season">
            <a:extLst>
              <a:ext uri="{FF2B5EF4-FFF2-40B4-BE49-F238E27FC236}">
                <a16:creationId xmlns:a16="http://schemas.microsoft.com/office/drawing/2014/main" id="{A0EEB177-6259-A931-8828-728575FD8F6D}"/>
              </a:ext>
            </a:extLst>
          </p:cNvPr>
          <p:cNvPicPr>
            <a:picLocks noChangeAspect="1"/>
          </p:cNvPicPr>
          <p:nvPr/>
        </p:nvPicPr>
        <p:blipFill>
          <a:blip r:embed="rId2"/>
          <a:stretch>
            <a:fillRect/>
          </a:stretch>
        </p:blipFill>
        <p:spPr>
          <a:xfrm>
            <a:off x="2667000" y="819150"/>
            <a:ext cx="3394075" cy="3394075"/>
          </a:xfrm>
          <a:prstGeom prst="rect">
            <a:avLst/>
          </a:prstGeom>
          <a:noFill/>
        </p:spPr>
      </p:pic>
      <p:sp>
        <p:nvSpPr>
          <p:cNvPr id="3" name="Content Placeholder 2">
            <a:extLst>
              <a:ext uri="{FF2B5EF4-FFF2-40B4-BE49-F238E27FC236}">
                <a16:creationId xmlns:a16="http://schemas.microsoft.com/office/drawing/2014/main" id="{E25FAEBB-A596-CDBC-E20B-C385D4ACC34F}"/>
              </a:ext>
            </a:extLst>
          </p:cNvPr>
          <p:cNvSpPr>
            <a:spLocks noGrp="1"/>
          </p:cNvSpPr>
          <p:nvPr>
            <p:ph sz="half" idx="2"/>
          </p:nvPr>
        </p:nvSpPr>
        <p:spPr>
          <a:xfrm>
            <a:off x="3733801" y="2571749"/>
            <a:ext cx="5410200" cy="1295401"/>
          </a:xfrm>
        </p:spPr>
        <p:txBody>
          <a:bodyPr>
            <a:normAutofit/>
          </a:bodyPr>
          <a:lstStyle/>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solidFill>
                <a:srgbClr val="0000FF"/>
              </a:solidFill>
              <a:hlinkClick r:id="rId3">
                <a:extLst>
                  <a:ext uri="{A12FA001-AC4F-418D-AE19-62706E023703}">
                    <ahyp:hlinkClr xmlns:ahyp="http://schemas.microsoft.com/office/drawing/2018/hyperlinkcolor" val="tx"/>
                  </a:ext>
                </a:extLst>
              </a:hlinkClick>
            </a:endParaRPr>
          </a:p>
          <a:p>
            <a:pPr marL="0" indent="0">
              <a:buNone/>
            </a:pPr>
            <a:endParaRPr lang="en-US" dirty="0">
              <a:solidFill>
                <a:srgbClr val="0000FF"/>
              </a:solidFill>
              <a:hlinkClick r:id="rId3">
                <a:extLst>
                  <a:ext uri="{A12FA001-AC4F-418D-AE19-62706E023703}">
                    <ahyp:hlinkClr xmlns:ahyp="http://schemas.microsoft.com/office/drawing/2018/hyperlinkcolor" val="tx"/>
                  </a:ext>
                </a:extLst>
              </a:hlinkClick>
            </a:endParaRPr>
          </a:p>
          <a:p>
            <a:pPr marL="0" indent="0">
              <a:buNone/>
            </a:pPr>
            <a:endParaRPr lang="en-US" dirty="0">
              <a:solidFill>
                <a:srgbClr val="0000FF"/>
              </a:solidFill>
              <a:hlinkClick r:id="rId3">
                <a:extLst>
                  <a:ext uri="{A12FA001-AC4F-418D-AE19-62706E023703}">
                    <ahyp:hlinkClr xmlns:ahyp="http://schemas.microsoft.com/office/drawing/2018/hyperlinkcolor" val="tx"/>
                  </a:ext>
                </a:extLst>
              </a:hlinkClick>
            </a:endParaRPr>
          </a:p>
          <a:p>
            <a:pPr marL="0" indent="0">
              <a:buNone/>
            </a:pPr>
            <a:endParaRPr lang="en-US" dirty="0"/>
          </a:p>
          <a:p>
            <a:endParaRPr lang="en-US" dirty="0"/>
          </a:p>
        </p:txBody>
      </p:sp>
    </p:spTree>
    <p:extLst>
      <p:ext uri="{BB962C8B-B14F-4D97-AF65-F5344CB8AC3E}">
        <p14:creationId xmlns:p14="http://schemas.microsoft.com/office/powerpoint/2010/main" val="4116820032"/>
      </p:ext>
    </p:extLst>
  </p:cSld>
  <p:clrMapOvr>
    <a:masterClrMapping/>
  </p:clrMapOvr>
</p:sld>
</file>

<file path=ppt/theme/theme1.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b5ad5df-cae6-4ae9-9dd3-da17ebb01dd7" xsi:nil="true"/>
    <lcf76f155ced4ddcb4097134ff3c332f xmlns="726fc28a-e33e-464f-86b4-f346c3f1fec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C72C77EE0F954C8D5D00746E53AD24" ma:contentTypeVersion="16" ma:contentTypeDescription="Create a new document." ma:contentTypeScope="" ma:versionID="596d82be994cb7f436810ba0357ecba3">
  <xsd:schema xmlns:xsd="http://www.w3.org/2001/XMLSchema" xmlns:xs="http://www.w3.org/2001/XMLSchema" xmlns:p="http://schemas.microsoft.com/office/2006/metadata/properties" xmlns:ns2="726fc28a-e33e-464f-86b4-f346c3f1feca" xmlns:ns3="ab5ad5df-cae6-4ae9-9dd3-da17ebb01dd7" targetNamespace="http://schemas.microsoft.com/office/2006/metadata/properties" ma:root="true" ma:fieldsID="1269d4990ea29160d667ccdaa52f7ea1" ns2:_="" ns3:_="">
    <xsd:import namespace="726fc28a-e33e-464f-86b4-f346c3f1feca"/>
    <xsd:import namespace="ab5ad5df-cae6-4ae9-9dd3-da17ebb01d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6fc28a-e33e-464f-86b4-f346c3f1f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188a3d1-4a74-4b86-8fd8-1df873d70d0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5ad5df-cae6-4ae9-9dd3-da17ebb01d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465430e-b2dc-4bcb-b9fc-88b37082bf2e}" ma:internalName="TaxCatchAll" ma:showField="CatchAllData" ma:web="ab5ad5df-cae6-4ae9-9dd3-da17ebb01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73712F-8FAF-4E78-8CC0-FB8B33919E50}">
  <ds:schemaRefs>
    <ds:schemaRef ds:uri="http://schemas.microsoft.com/sharepoint/v3/contenttype/forms"/>
  </ds:schemaRefs>
</ds:datastoreItem>
</file>

<file path=customXml/itemProps2.xml><?xml version="1.0" encoding="utf-8"?>
<ds:datastoreItem xmlns:ds="http://schemas.openxmlformats.org/officeDocument/2006/customXml" ds:itemID="{B3F86441-E60D-4495-9820-50FFC7B27329}">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B875086A-D802-4BAC-A991-C3230C2BAE7D}"/>
</file>

<file path=docProps/app.xml><?xml version="1.0" encoding="utf-8"?>
<Properties xmlns="http://schemas.openxmlformats.org/officeDocument/2006/extended-properties" xmlns:vt="http://schemas.openxmlformats.org/officeDocument/2006/docPropsVTypes">
  <TotalTime>16297</TotalTime>
  <Words>2318</Words>
  <Application>Microsoft Office PowerPoint</Application>
  <PresentationFormat>On-screen Show (16:9)</PresentationFormat>
  <Paragraphs>244</Paragraphs>
  <Slides>27</Slides>
  <Notes>23</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27</vt:i4>
      </vt:variant>
    </vt:vector>
  </HeadingPairs>
  <TitlesOfParts>
    <vt:vector size="33" baseType="lpstr">
      <vt:lpstr>Arial</vt:lpstr>
      <vt:lpstr>Calibri</vt:lpstr>
      <vt:lpstr>Cover Master</vt:lpstr>
      <vt:lpstr>Section Master</vt:lpstr>
      <vt:lpstr>2_Custom Design</vt:lpstr>
      <vt:lpstr>1_Cover Master</vt:lpstr>
      <vt:lpstr>PowerPoint Presentation</vt:lpstr>
      <vt:lpstr>About NYSOFA</vt:lpstr>
      <vt:lpstr>Home and Community Based Services </vt:lpstr>
      <vt:lpstr>PowerPoint Presentation</vt:lpstr>
      <vt:lpstr>Ageless Innovation - Animatronic Pets </vt:lpstr>
      <vt:lpstr>Ageless Innovation – Intergenerational Games</vt:lpstr>
      <vt:lpstr>Intuition Robotics - ElliQ</vt:lpstr>
      <vt:lpstr>Discover Live</vt:lpstr>
      <vt:lpstr>GetSetUp</vt:lpstr>
      <vt:lpstr>Virtual Senior Center </vt:lpstr>
      <vt:lpstr>Memory Lane TV</vt:lpstr>
      <vt:lpstr>Zinnia TV</vt:lpstr>
      <vt:lpstr>Geri-Gadgets</vt:lpstr>
      <vt:lpstr>ARCHANGELS’ Caregiver Intensity Index (CII)</vt:lpstr>
      <vt:lpstr>NY Caregiver Portal Powered by Trualta</vt:lpstr>
      <vt:lpstr>MapHabit</vt:lpstr>
      <vt:lpstr>Blooming Health</vt:lpstr>
      <vt:lpstr> Vivo</vt:lpstr>
      <vt:lpstr>BetterAge</vt:lpstr>
      <vt:lpstr>Onscreen</vt:lpstr>
      <vt:lpstr>LifeBio</vt:lpstr>
      <vt:lpstr>SCC MedQR</vt:lpstr>
      <vt:lpstr>SilverShield</vt:lpstr>
      <vt:lpstr>PowerPoint Presentation</vt:lpstr>
      <vt:lpstr>PowerPoint Presentation</vt:lpstr>
      <vt:lpstr>Connecting with Help and Assistance (cont.) </vt:lpstr>
      <vt:lpstr>PowerPoint Presentation</vt:lpstr>
    </vt:vector>
  </TitlesOfParts>
  <Company>New York State - Office of General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Jennifer</dc:creator>
  <cp:lastModifiedBy>Tracy LeBlanc</cp:lastModifiedBy>
  <cp:revision>372</cp:revision>
  <cp:lastPrinted>2016-02-25T19:40:48Z</cp:lastPrinted>
  <dcterms:created xsi:type="dcterms:W3CDTF">2014-12-09T18:34:34Z</dcterms:created>
  <dcterms:modified xsi:type="dcterms:W3CDTF">2026-09-24T14:19:24Z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0x010100C1C72C77EE0F954C8D5D00746E53AD24</vt:lpwstr>
  </property>
</Properties>
</file>